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2.jpg" ContentType="image/jpg"/>
  <Override PartName="/ppt/media/image13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6.jpg" ContentType="image/jpg"/>
  <Override PartName="/ppt/media/image27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9" r:id="rId5"/>
    <p:sldId id="256" r:id="rId6"/>
    <p:sldId id="270" r:id="rId7"/>
    <p:sldId id="257" r:id="rId8"/>
    <p:sldId id="259" r:id="rId9"/>
    <p:sldId id="258" r:id="rId10"/>
    <p:sldId id="268" r:id="rId11"/>
    <p:sldId id="266" r:id="rId12"/>
    <p:sldId id="262" r:id="rId13"/>
    <p:sldId id="263" r:id="rId14"/>
    <p:sldId id="265" r:id="rId15"/>
    <p:sldId id="271" r:id="rId16"/>
    <p:sldId id="272" r:id="rId17"/>
    <p:sldId id="273" r:id="rId18"/>
    <p:sldId id="277" r:id="rId19"/>
    <p:sldId id="274" r:id="rId20"/>
    <p:sldId id="275" r:id="rId21"/>
    <p:sldId id="276" r:id="rId22"/>
    <p:sldId id="278" r:id="rId23"/>
    <p:sldId id="282" r:id="rId24"/>
    <p:sldId id="279" r:id="rId25"/>
    <p:sldId id="280" r:id="rId26"/>
    <p:sldId id="281" r:id="rId27"/>
    <p:sldId id="283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7/1/2021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7/1/2021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7/1/2021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winter1516_lecture13.pdf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AE861-8EE3-4C19-8309-118ED6382786}"/>
              </a:ext>
            </a:extLst>
          </p:cNvPr>
          <p:cNvSpPr/>
          <p:nvPr/>
        </p:nvSpPr>
        <p:spPr>
          <a:xfrm>
            <a:off x="3218696" y="73206"/>
            <a:ext cx="58256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MAJOR 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35EA9-8C70-4224-9692-B12AB104A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467" y="1135413"/>
            <a:ext cx="2724141" cy="2116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0231EC-8E56-4D3E-AE20-6C13DDA1BEB7}"/>
              </a:ext>
            </a:extLst>
          </p:cNvPr>
          <p:cNvSpPr/>
          <p:nvPr/>
        </p:nvSpPr>
        <p:spPr>
          <a:xfrm>
            <a:off x="4205676" y="3322438"/>
            <a:ext cx="32480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Gautam Buddha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3EC029-0341-4187-9CA7-302F28213FBA}"/>
              </a:ext>
            </a:extLst>
          </p:cNvPr>
          <p:cNvSpPr/>
          <p:nvPr/>
        </p:nvSpPr>
        <p:spPr>
          <a:xfrm>
            <a:off x="0" y="4094798"/>
            <a:ext cx="582563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u="sng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Submitted By</a:t>
            </a:r>
            <a:r>
              <a:rPr lang="en-US" sz="1600" b="1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Mohammed Hamza(17/ICS/052)</a:t>
            </a:r>
          </a:p>
          <a:p>
            <a:pPr algn="ctr"/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Piyush Saini(17/ICS/061)</a:t>
            </a:r>
          </a:p>
          <a:p>
            <a:pPr algn="ctr"/>
            <a:r>
              <a:rPr lang="en-US" sz="16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Prashant Gaurav(17/ICS/064)</a:t>
            </a:r>
          </a:p>
          <a:p>
            <a:pPr algn="ctr"/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Prayas Gautam(17/ICS/065)</a:t>
            </a:r>
            <a:endParaRPr lang="en-US" sz="1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8B459-DDFF-4009-891A-C3C872D67A31}"/>
              </a:ext>
            </a:extLst>
          </p:cNvPr>
          <p:cNvSpPr/>
          <p:nvPr/>
        </p:nvSpPr>
        <p:spPr>
          <a:xfrm>
            <a:off x="5825635" y="4059289"/>
            <a:ext cx="609708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u="sng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Under Supervision of</a:t>
            </a:r>
            <a:r>
              <a:rPr lang="en-US" sz="1600" b="1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Dr. Neeta Singh</a:t>
            </a:r>
          </a:p>
          <a:p>
            <a:pPr algn="ctr"/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Department of CSE</a:t>
            </a:r>
            <a:endParaRPr lang="en-US" sz="16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	            Assistant Professor</a:t>
            </a:r>
          </a:p>
          <a:p>
            <a:pPr algn="ctr"/>
            <a:r>
              <a:rPr lang="en-US" sz="16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	                        Gautam Buddha University</a:t>
            </a:r>
          </a:p>
        </p:txBody>
      </p:sp>
    </p:spTree>
    <p:extLst>
      <p:ext uri="{BB962C8B-B14F-4D97-AF65-F5344CB8AC3E}">
        <p14:creationId xmlns:p14="http://schemas.microsoft.com/office/powerpoint/2010/main" val="239515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27E7529-64E1-4B2E-83F9-F163B9906584}"/>
              </a:ext>
            </a:extLst>
          </p:cNvPr>
          <p:cNvSpPr txBox="1"/>
          <p:nvPr/>
        </p:nvSpPr>
        <p:spPr>
          <a:xfrm>
            <a:off x="1616848" y="5572346"/>
            <a:ext cx="410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latin typeface="Tahoma"/>
                <a:cs typeface="Tahoma"/>
              </a:rPr>
              <a:t>[</a:t>
            </a:r>
            <a:r>
              <a:rPr sz="1400" dirty="0">
                <a:latin typeface="Tahoma"/>
                <a:cs typeface="Tahoma"/>
              </a:rPr>
              <a:t>Car]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68D4B4D-F744-458B-A182-3619F40239C3}"/>
              </a:ext>
            </a:extLst>
          </p:cNvPr>
          <p:cNvSpPr txBox="1"/>
          <p:nvPr/>
        </p:nvSpPr>
        <p:spPr>
          <a:xfrm>
            <a:off x="3331460" y="5507706"/>
            <a:ext cx="530321" cy="57259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spc="-50" dirty="0">
                <a:latin typeface="Tahoma"/>
                <a:cs typeface="Tahoma"/>
              </a:rPr>
              <a:t>[Dog]</a:t>
            </a:r>
            <a:endParaRPr sz="1400" dirty="0">
              <a:latin typeface="Tahoma"/>
              <a:cs typeface="Tahoma"/>
            </a:endParaRPr>
          </a:p>
          <a:p>
            <a:pPr marL="118110">
              <a:lnSpc>
                <a:spcPct val="100000"/>
              </a:lnSpc>
              <a:spcBef>
                <a:spcPts val="509"/>
              </a:spcBef>
            </a:pPr>
            <a:endParaRPr sz="1400" dirty="0">
              <a:latin typeface="Lucida Sans Unicode"/>
              <a:cs typeface="Lucida Sans Unicode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65E9EB76-0392-444C-A950-78D0F2346D23}"/>
              </a:ext>
            </a:extLst>
          </p:cNvPr>
          <p:cNvGrpSpPr/>
          <p:nvPr/>
        </p:nvGrpSpPr>
        <p:grpSpPr>
          <a:xfrm>
            <a:off x="5226931" y="1662713"/>
            <a:ext cx="4029710" cy="3702685"/>
            <a:chOff x="4159175" y="2338826"/>
            <a:chExt cx="4029710" cy="3702685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0B3DBCA2-8F0A-4776-BA5E-174D6D5D333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9175" y="2338826"/>
              <a:ext cx="4029200" cy="3702499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8BDC9AC-95B8-4EDC-A0D9-F72942C51CDB}"/>
                </a:ext>
              </a:extLst>
            </p:cNvPr>
            <p:cNvSpPr/>
            <p:nvPr/>
          </p:nvSpPr>
          <p:spPr>
            <a:xfrm>
              <a:off x="7125470" y="2375900"/>
              <a:ext cx="410845" cy="934085"/>
            </a:xfrm>
            <a:custGeom>
              <a:avLst/>
              <a:gdLst/>
              <a:ahLst/>
              <a:cxnLst/>
              <a:rect l="l" t="t" r="r" b="b"/>
              <a:pathLst>
                <a:path w="410845" h="934085">
                  <a:moveTo>
                    <a:pt x="410679" y="0"/>
                  </a:moveTo>
                  <a:lnTo>
                    <a:pt x="0" y="933854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048E6995-0F67-4BC4-8BFA-F6CEC2A584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8980" y="3276467"/>
              <a:ext cx="123982" cy="166279"/>
            </a:xfrm>
            <a:prstGeom prst="rect">
              <a:avLst/>
            </a:prstGeom>
          </p:spPr>
        </p:pic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7BBEDCB0-B85F-45AD-A3FD-AC57D6CC97B3}"/>
              </a:ext>
            </a:extLst>
          </p:cNvPr>
          <p:cNvSpPr txBox="1"/>
          <p:nvPr/>
        </p:nvSpPr>
        <p:spPr>
          <a:xfrm>
            <a:off x="8312397" y="1467846"/>
            <a:ext cx="9442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Tahoma"/>
                <a:cs typeface="Tahoma"/>
              </a:rPr>
              <a:t>Parameters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>
            <a:extLst>
              <a:ext uri="{FF2B5EF4-FFF2-40B4-BE49-F238E27FC236}">
                <a16:creationId xmlns:a16="http://schemas.microsoft.com/office/drawing/2014/main" id="{247224B3-50E9-4FEB-9E18-80489052EF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684" y="1546681"/>
            <a:ext cx="1466900" cy="1098731"/>
          </a:xfrm>
          <a:prstGeom prst="rect">
            <a:avLst/>
          </a:prstGeom>
        </p:spPr>
      </p:pic>
      <p:pic>
        <p:nvPicPr>
          <p:cNvPr id="12" name="object 12">
            <a:extLst>
              <a:ext uri="{FF2B5EF4-FFF2-40B4-BE49-F238E27FC236}">
                <a16:creationId xmlns:a16="http://schemas.microsoft.com/office/drawing/2014/main" id="{2041EBBA-AC38-4A4C-A70B-1ACD045D03C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9972" y="3078032"/>
            <a:ext cx="1923125" cy="872049"/>
          </a:xfrm>
          <a:prstGeom prst="rect">
            <a:avLst/>
          </a:prstGeom>
        </p:spPr>
      </p:pic>
      <p:pic>
        <p:nvPicPr>
          <p:cNvPr id="13" name="object 13">
            <a:extLst>
              <a:ext uri="{FF2B5EF4-FFF2-40B4-BE49-F238E27FC236}">
                <a16:creationId xmlns:a16="http://schemas.microsoft.com/office/drawing/2014/main" id="{58A82837-0DAF-4923-AD97-C7003EAF14E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9012" y="4103183"/>
            <a:ext cx="1725035" cy="1292100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A7E8C22E-FB73-4E1E-A289-1AA34224B28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0767" y="1531771"/>
            <a:ext cx="1466900" cy="976155"/>
          </a:xfrm>
          <a:prstGeom prst="rect">
            <a:avLst/>
          </a:prstGeom>
        </p:spPr>
      </p:pic>
      <p:pic>
        <p:nvPicPr>
          <p:cNvPr id="15" name="object 15">
            <a:extLst>
              <a:ext uri="{FF2B5EF4-FFF2-40B4-BE49-F238E27FC236}">
                <a16:creationId xmlns:a16="http://schemas.microsoft.com/office/drawing/2014/main" id="{B3B33D3B-587C-4AB7-B0D8-13834DA77D5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00772" y="2775135"/>
            <a:ext cx="1466900" cy="1098747"/>
          </a:xfrm>
          <a:prstGeom prst="rect">
            <a:avLst/>
          </a:prstGeom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5E71F806-391E-4B3B-86CB-4472CFAD932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48792" y="4029429"/>
            <a:ext cx="1370862" cy="13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Deep Learning now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A7E35DDD-C5A5-4EC2-ACD4-712A93FFBB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783" y="2267514"/>
            <a:ext cx="2500010" cy="524999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35F08EC5-D9A2-4534-906B-77E778028E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3460" y="3658883"/>
            <a:ext cx="1521539" cy="1212402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C8DD93C2-47BE-4678-9F14-D6061D7E9493}"/>
              </a:ext>
            </a:extLst>
          </p:cNvPr>
          <p:cNvSpPr txBox="1"/>
          <p:nvPr/>
        </p:nvSpPr>
        <p:spPr>
          <a:xfrm>
            <a:off x="3991534" y="1394848"/>
            <a:ext cx="2200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solidFill>
                  <a:srgbClr val="454F5B"/>
                </a:solidFill>
                <a:latin typeface="Tahoma"/>
                <a:cs typeface="Tahoma"/>
              </a:rPr>
              <a:t>Large</a:t>
            </a:r>
            <a:r>
              <a:rPr sz="2400" spc="-16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454F5B"/>
                </a:solidFill>
                <a:latin typeface="Tahoma"/>
                <a:cs typeface="Tahoma"/>
              </a:rPr>
              <a:t>datasets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52A9FBCE-2F6C-4E43-B75B-D7AFAC70F861}"/>
              </a:ext>
            </a:extLst>
          </p:cNvPr>
          <p:cNvGrpSpPr/>
          <p:nvPr/>
        </p:nvGrpSpPr>
        <p:grpSpPr>
          <a:xfrm>
            <a:off x="6984136" y="2421614"/>
            <a:ext cx="2692400" cy="2639695"/>
            <a:chOff x="6291677" y="3025299"/>
            <a:chExt cx="2692400" cy="2639695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C6A7C020-E966-4426-8B11-726CD3B2C0C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0874" y="3025299"/>
              <a:ext cx="2234100" cy="692574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92DE8D0F-7F98-41D1-82EE-A81648D676B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1677" y="3641679"/>
              <a:ext cx="2691899" cy="2023223"/>
            </a:xfrm>
            <a:prstGeom prst="rect">
              <a:avLst/>
            </a:prstGeom>
          </p:spPr>
        </p:pic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3024F172-23E0-4361-BEB3-FB3DB38E6F58}"/>
              </a:ext>
            </a:extLst>
          </p:cNvPr>
          <p:cNvSpPr txBox="1"/>
          <p:nvPr/>
        </p:nvSpPr>
        <p:spPr>
          <a:xfrm>
            <a:off x="6992134" y="1422847"/>
            <a:ext cx="245618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190" dirty="0">
                <a:solidFill>
                  <a:srgbClr val="454F5B"/>
                </a:solidFill>
                <a:latin typeface="Tahoma"/>
                <a:cs typeface="Tahoma"/>
              </a:rPr>
              <a:t>GPUs </a:t>
            </a:r>
            <a:r>
              <a:rPr sz="2400" spc="125" dirty="0">
                <a:solidFill>
                  <a:srgbClr val="454F5B"/>
                </a:solidFill>
                <a:latin typeface="Tahoma"/>
                <a:cs typeface="Tahoma"/>
              </a:rPr>
              <a:t>(Graphics </a:t>
            </a:r>
            <a:r>
              <a:rPr sz="2400" spc="-73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454F5B"/>
                </a:solidFill>
                <a:latin typeface="Tahoma"/>
                <a:cs typeface="Tahoma"/>
              </a:rPr>
              <a:t>Processing</a:t>
            </a:r>
            <a:r>
              <a:rPr sz="2400" spc="-17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454F5B"/>
                </a:solidFill>
                <a:latin typeface="Tahoma"/>
                <a:cs typeface="Tahoma"/>
              </a:rPr>
              <a:t>Unit)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FB29016-1272-4E1C-A797-C55A680857D9}"/>
              </a:ext>
            </a:extLst>
          </p:cNvPr>
          <p:cNvSpPr txBox="1"/>
          <p:nvPr/>
        </p:nvSpPr>
        <p:spPr>
          <a:xfrm>
            <a:off x="3709808" y="5230653"/>
            <a:ext cx="2800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*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Not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applicable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to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medical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imaging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43C25371-CD8F-42F2-B3EF-8DF0DA0E3240}"/>
              </a:ext>
            </a:extLst>
          </p:cNvPr>
          <p:cNvSpPr txBox="1"/>
          <p:nvPr/>
        </p:nvSpPr>
        <p:spPr>
          <a:xfrm>
            <a:off x="7739783" y="5116333"/>
            <a:ext cx="147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ahoma"/>
                <a:cs typeface="Tahoma"/>
              </a:rPr>
              <a:t>[NVIDIA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]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F2165780-474D-4307-98D5-7CF8031ED8B7}"/>
              </a:ext>
            </a:extLst>
          </p:cNvPr>
          <p:cNvSpPr txBox="1"/>
          <p:nvPr/>
        </p:nvSpPr>
        <p:spPr>
          <a:xfrm>
            <a:off x="1210084" y="1405560"/>
            <a:ext cx="1739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5" dirty="0">
                <a:solidFill>
                  <a:srgbClr val="454F5B"/>
                </a:solidFill>
                <a:latin typeface="Tahoma"/>
                <a:cs typeface="Tahoma"/>
              </a:rPr>
              <a:t>Framework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17" name="object 15">
            <a:extLst>
              <a:ext uri="{FF2B5EF4-FFF2-40B4-BE49-F238E27FC236}">
                <a16:creationId xmlns:a16="http://schemas.microsoft.com/office/drawing/2014/main" id="{12B9A968-5447-43C8-B8E0-A74920B2DFC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7306" y="2135370"/>
            <a:ext cx="2632502" cy="21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9A02F8-833C-48CB-9FBD-451A40FD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  <a:endParaRPr lang="en-IN" dirty="0"/>
          </a:p>
        </p:txBody>
      </p:sp>
      <p:grpSp>
        <p:nvGrpSpPr>
          <p:cNvPr id="20" name="object 4">
            <a:extLst>
              <a:ext uri="{FF2B5EF4-FFF2-40B4-BE49-F238E27FC236}">
                <a16:creationId xmlns:a16="http://schemas.microsoft.com/office/drawing/2014/main" id="{80250F6D-30D2-4BC4-A5B1-26DFD1B048EA}"/>
              </a:ext>
            </a:extLst>
          </p:cNvPr>
          <p:cNvGrpSpPr/>
          <p:nvPr/>
        </p:nvGrpSpPr>
        <p:grpSpPr>
          <a:xfrm>
            <a:off x="2037488" y="2156462"/>
            <a:ext cx="5587365" cy="2694305"/>
            <a:chOff x="1637992" y="2609225"/>
            <a:chExt cx="5587365" cy="2694305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820BFF9B-B206-4AC3-8E3D-E415240FB37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174" y="2618750"/>
              <a:ext cx="5453075" cy="2654168"/>
            </a:xfrm>
            <a:prstGeom prst="rect">
              <a:avLst/>
            </a:prstGeom>
          </p:spPr>
        </p:pic>
        <p:sp>
          <p:nvSpPr>
            <p:cNvPr id="22" name="object 6">
              <a:extLst>
                <a:ext uri="{FF2B5EF4-FFF2-40B4-BE49-F238E27FC236}">
                  <a16:creationId xmlns:a16="http://schemas.microsoft.com/office/drawing/2014/main" id="{5ECB2390-C5CF-46D6-8A89-4FC70AF25336}"/>
                </a:ext>
              </a:extLst>
            </p:cNvPr>
            <p:cNvSpPr/>
            <p:nvPr/>
          </p:nvSpPr>
          <p:spPr>
            <a:xfrm>
              <a:off x="1757412" y="2613987"/>
              <a:ext cx="5462905" cy="2684780"/>
            </a:xfrm>
            <a:custGeom>
              <a:avLst/>
              <a:gdLst/>
              <a:ahLst/>
              <a:cxnLst/>
              <a:rect l="l" t="t" r="r" b="b"/>
              <a:pathLst>
                <a:path w="5462905" h="2684779">
                  <a:moveTo>
                    <a:pt x="0" y="0"/>
                  </a:moveTo>
                  <a:lnTo>
                    <a:pt x="5462599" y="0"/>
                  </a:lnTo>
                  <a:lnTo>
                    <a:pt x="5462599" y="2684374"/>
                  </a:lnTo>
                  <a:lnTo>
                    <a:pt x="0" y="26843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7">
              <a:extLst>
                <a:ext uri="{FF2B5EF4-FFF2-40B4-BE49-F238E27FC236}">
                  <a16:creationId xmlns:a16="http://schemas.microsoft.com/office/drawing/2014/main" id="{12AE6419-987F-4A1C-AACC-3173A79EE35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7992" y="3916515"/>
              <a:ext cx="105860" cy="81977"/>
            </a:xfrm>
            <a:prstGeom prst="rect">
              <a:avLst/>
            </a:prstGeom>
          </p:spPr>
        </p:pic>
      </p:grpSp>
      <p:sp>
        <p:nvSpPr>
          <p:cNvPr id="24" name="object 8">
            <a:extLst>
              <a:ext uri="{FF2B5EF4-FFF2-40B4-BE49-F238E27FC236}">
                <a16:creationId xmlns:a16="http://schemas.microsoft.com/office/drawing/2014/main" id="{359E2FA0-F236-4755-B4BC-6AD367415CD6}"/>
              </a:ext>
            </a:extLst>
          </p:cNvPr>
          <p:cNvSpPr txBox="1"/>
          <p:nvPr/>
        </p:nvSpPr>
        <p:spPr>
          <a:xfrm>
            <a:off x="669921" y="2744370"/>
            <a:ext cx="140017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  <a:tabLst>
                <a:tab pos="836294" algn="l"/>
                <a:tab pos="1386840" algn="l"/>
              </a:tabLst>
            </a:pPr>
            <a:r>
              <a:rPr sz="2400" spc="80" dirty="0">
                <a:solidFill>
                  <a:srgbClr val="FF0000"/>
                </a:solidFill>
                <a:latin typeface="Tahoma"/>
                <a:cs typeface="Tahoma"/>
              </a:rPr>
              <a:t>Some </a:t>
            </a:r>
            <a:r>
              <a:rPr sz="2400" spc="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Tahoma"/>
                <a:cs typeface="Tahoma"/>
              </a:rPr>
              <a:t>input 	</a:t>
            </a:r>
            <a:r>
              <a:rPr sz="2400" u="heavy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ahoma"/>
                <a:cs typeface="Tahoma"/>
              </a:rPr>
              <a:t>vector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Tahoma"/>
                <a:cs typeface="Tahoma"/>
              </a:rPr>
              <a:t>(our </a:t>
            </a:r>
            <a:r>
              <a:rPr sz="2400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0000"/>
                </a:solidFill>
                <a:latin typeface="Tahoma"/>
                <a:cs typeface="Tahoma"/>
              </a:rPr>
              <a:t>images).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6BAD1ECA-1C81-4402-9CF4-5038920B5B1B}"/>
              </a:ext>
            </a:extLst>
          </p:cNvPr>
          <p:cNvSpPr txBox="1"/>
          <p:nvPr/>
        </p:nvSpPr>
        <p:spPr>
          <a:xfrm>
            <a:off x="1095355" y="1437850"/>
            <a:ext cx="3011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Lucida Sans Unicode"/>
                <a:cs typeface="Lucida Sans Unicode"/>
              </a:rPr>
              <a:t>Also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known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spc="60" dirty="0">
                <a:latin typeface="Lucida Sans Unicode"/>
                <a:cs typeface="Lucida Sans Unicode"/>
              </a:rPr>
              <a:t>as</a:t>
            </a:r>
            <a:r>
              <a:rPr sz="1400" spc="-85" dirty="0">
                <a:latin typeface="Lucida Sans Unicode"/>
                <a:cs typeface="Lucida Sans Unicode"/>
              </a:rPr>
              <a:t> </a:t>
            </a:r>
            <a:r>
              <a:rPr sz="1400" b="1" spc="65" dirty="0">
                <a:latin typeface="Malgun Gothic"/>
                <a:cs typeface="Malgun Gothic"/>
              </a:rPr>
              <a:t>ConvNets</a:t>
            </a:r>
            <a:r>
              <a:rPr sz="1400" b="1" spc="-130" dirty="0">
                <a:latin typeface="Malgun Gothic"/>
                <a:cs typeface="Malgun Gothic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or</a:t>
            </a:r>
            <a:r>
              <a:rPr sz="1400" spc="-80" dirty="0">
                <a:latin typeface="Lucida Sans Unicode"/>
                <a:cs typeface="Lucida Sans Unicode"/>
              </a:rPr>
              <a:t> </a:t>
            </a:r>
            <a:r>
              <a:rPr sz="1400" b="1" spc="40" dirty="0">
                <a:latin typeface="Malgun Gothic"/>
                <a:cs typeface="Malgun Gothic"/>
              </a:rPr>
              <a:t>CNNs</a:t>
            </a:r>
            <a:endParaRPr sz="1400" dirty="0">
              <a:latin typeface="Malgun Gothic"/>
              <a:cs typeface="Malgun Gothic"/>
            </a:endParaRPr>
          </a:p>
        </p:txBody>
      </p:sp>
      <p:grpSp>
        <p:nvGrpSpPr>
          <p:cNvPr id="26" name="object 10">
            <a:extLst>
              <a:ext uri="{FF2B5EF4-FFF2-40B4-BE49-F238E27FC236}">
                <a16:creationId xmlns:a16="http://schemas.microsoft.com/office/drawing/2014/main" id="{70B2CA4C-3F96-446B-B7D4-ACEBFD2FF7A2}"/>
              </a:ext>
            </a:extLst>
          </p:cNvPr>
          <p:cNvGrpSpPr/>
          <p:nvPr/>
        </p:nvGrpSpPr>
        <p:grpSpPr>
          <a:xfrm>
            <a:off x="4826323" y="3446666"/>
            <a:ext cx="3197225" cy="2051050"/>
            <a:chOff x="4426827" y="3899429"/>
            <a:chExt cx="3197225" cy="2051050"/>
          </a:xfrm>
        </p:grpSpPr>
        <p:sp>
          <p:nvSpPr>
            <p:cNvPr id="27" name="object 11">
              <a:extLst>
                <a:ext uri="{FF2B5EF4-FFF2-40B4-BE49-F238E27FC236}">
                  <a16:creationId xmlns:a16="http://schemas.microsoft.com/office/drawing/2014/main" id="{33BC4D93-D173-43E9-BC44-49DB27F3C47E}"/>
                </a:ext>
              </a:extLst>
            </p:cNvPr>
            <p:cNvSpPr/>
            <p:nvPr/>
          </p:nvSpPr>
          <p:spPr>
            <a:xfrm>
              <a:off x="7215249" y="3956174"/>
              <a:ext cx="264795" cy="5080"/>
            </a:xfrm>
            <a:custGeom>
              <a:avLst/>
              <a:gdLst/>
              <a:ahLst/>
              <a:cxnLst/>
              <a:rect l="l" t="t" r="r" b="b"/>
              <a:pathLst>
                <a:path w="264795" h="5079">
                  <a:moveTo>
                    <a:pt x="-14287" y="2366"/>
                  </a:moveTo>
                  <a:lnTo>
                    <a:pt x="278764" y="2366"/>
                  </a:lnTo>
                </a:path>
              </a:pathLst>
            </a:custGeom>
            <a:ln w="3330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2">
              <a:extLst>
                <a:ext uri="{FF2B5EF4-FFF2-40B4-BE49-F238E27FC236}">
                  <a16:creationId xmlns:a16="http://schemas.microsoft.com/office/drawing/2014/main" id="{B1BA208A-1F95-49D9-A92A-5DBED36BABA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594" y="3899429"/>
              <a:ext cx="159074" cy="122954"/>
            </a:xfrm>
            <a:prstGeom prst="rect">
              <a:avLst/>
            </a:prstGeom>
          </p:spPr>
        </p:pic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4FF6C341-6D42-4B6D-9E1A-C5DEDEB5D874}"/>
                </a:ext>
              </a:extLst>
            </p:cNvPr>
            <p:cNvSpPr/>
            <p:nvPr/>
          </p:nvSpPr>
          <p:spPr>
            <a:xfrm>
              <a:off x="4487212" y="5465049"/>
              <a:ext cx="1270" cy="471170"/>
            </a:xfrm>
            <a:custGeom>
              <a:avLst/>
              <a:gdLst/>
              <a:ahLst/>
              <a:cxnLst/>
              <a:rect l="l" t="t" r="r" b="b"/>
              <a:pathLst>
                <a:path w="1270" h="471170">
                  <a:moveTo>
                    <a:pt x="0" y="470849"/>
                  </a:moveTo>
                  <a:lnTo>
                    <a:pt x="1099" y="0"/>
                  </a:lnTo>
                </a:path>
              </a:pathLst>
            </a:custGeom>
            <a:ln w="28574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14">
              <a:extLst>
                <a:ext uri="{FF2B5EF4-FFF2-40B4-BE49-F238E27FC236}">
                  <a16:creationId xmlns:a16="http://schemas.microsoft.com/office/drawing/2014/main" id="{BA0FF531-E0C9-487B-8B95-D4457F28924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6827" y="5321084"/>
              <a:ext cx="122969" cy="158362"/>
            </a:xfrm>
            <a:prstGeom prst="rect">
              <a:avLst/>
            </a:prstGeom>
          </p:spPr>
        </p:pic>
      </p:grpSp>
      <p:sp>
        <p:nvSpPr>
          <p:cNvPr id="31" name="object 15">
            <a:extLst>
              <a:ext uri="{FF2B5EF4-FFF2-40B4-BE49-F238E27FC236}">
                <a16:creationId xmlns:a16="http://schemas.microsoft.com/office/drawing/2014/main" id="{0A603EB4-1B20-4FDD-84A7-F66AE0F3BE84}"/>
              </a:ext>
            </a:extLst>
          </p:cNvPr>
          <p:cNvSpPr txBox="1"/>
          <p:nvPr/>
        </p:nvSpPr>
        <p:spPr>
          <a:xfrm>
            <a:off x="8182596" y="3346294"/>
            <a:ext cx="1277620" cy="7531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160" dirty="0">
                <a:solidFill>
                  <a:srgbClr val="0000FF"/>
                </a:solidFill>
                <a:latin typeface="Tahoma"/>
                <a:cs typeface="Tahoma"/>
              </a:rPr>
              <a:t>O</a:t>
            </a:r>
            <a:r>
              <a:rPr sz="2400" spc="-50" dirty="0">
                <a:solidFill>
                  <a:srgbClr val="0000FF"/>
                </a:solidFill>
                <a:latin typeface="Tahoma"/>
                <a:cs typeface="Tahoma"/>
              </a:rPr>
              <a:t>u</a:t>
            </a:r>
            <a:r>
              <a:rPr sz="2400" spc="-30" dirty="0">
                <a:solidFill>
                  <a:srgbClr val="0000FF"/>
                </a:solidFill>
                <a:latin typeface="Tahoma"/>
                <a:cs typeface="Tahoma"/>
              </a:rPr>
              <a:t>r</a:t>
            </a:r>
            <a:r>
              <a:rPr sz="2400" spc="-360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0000FF"/>
                </a:solidFill>
                <a:latin typeface="Tahoma"/>
                <a:cs typeface="Tahoma"/>
              </a:rPr>
              <a:t>class  </a:t>
            </a:r>
            <a:r>
              <a:rPr sz="2400" spc="15" dirty="0">
                <a:solidFill>
                  <a:srgbClr val="0000FF"/>
                </a:solidFill>
                <a:latin typeface="Tahoma"/>
                <a:cs typeface="Tahoma"/>
              </a:rPr>
              <a:t>label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3EACAFF0-5506-4769-ACBF-800D5B7168E1}"/>
              </a:ext>
            </a:extLst>
          </p:cNvPr>
          <p:cNvSpPr txBox="1"/>
          <p:nvPr/>
        </p:nvSpPr>
        <p:spPr>
          <a:xfrm>
            <a:off x="3499271" y="5525443"/>
            <a:ext cx="269367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1800" spc="125" dirty="0">
                <a:solidFill>
                  <a:srgbClr val="454F5B"/>
                </a:solidFill>
                <a:latin typeface="Tahoma"/>
                <a:cs typeface="Tahoma"/>
              </a:rPr>
              <a:t>Convolutional</a:t>
            </a:r>
            <a:r>
              <a:rPr sz="1800" spc="-14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454F5B"/>
                </a:solidFill>
                <a:latin typeface="Tahoma"/>
                <a:cs typeface="Tahoma"/>
              </a:rPr>
              <a:t>Layers</a:t>
            </a:r>
            <a:endParaRPr sz="18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1800" spc="120" dirty="0">
                <a:solidFill>
                  <a:srgbClr val="454F5B"/>
                </a:solidFill>
                <a:latin typeface="Tahoma"/>
                <a:cs typeface="Tahoma"/>
              </a:rPr>
              <a:t>Activation</a:t>
            </a:r>
            <a:r>
              <a:rPr sz="1800" spc="-114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454F5B"/>
                </a:solidFill>
                <a:latin typeface="Tahoma"/>
                <a:cs typeface="Tahoma"/>
              </a:rPr>
              <a:t>Layers</a:t>
            </a:r>
            <a:endParaRPr sz="18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1800" spc="145" dirty="0">
                <a:solidFill>
                  <a:srgbClr val="454F5B"/>
                </a:solidFill>
                <a:latin typeface="Tahoma"/>
                <a:cs typeface="Tahoma"/>
              </a:rPr>
              <a:t>Pooling</a:t>
            </a:r>
            <a:r>
              <a:rPr sz="1800" spc="-13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454F5B"/>
                </a:solidFill>
                <a:latin typeface="Tahoma"/>
                <a:cs typeface="Tahoma"/>
              </a:rPr>
              <a:t>Layers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567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CA1A515-02D1-4F4F-8116-E5A5C2E77F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3825" y="760123"/>
            <a:ext cx="52063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45" dirty="0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r>
              <a:rPr sz="2800" b="1" spc="-2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3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z="2800" b="1" spc="-2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45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7B93E24-B761-4FCB-AA0C-CB0594D39842}"/>
              </a:ext>
            </a:extLst>
          </p:cNvPr>
          <p:cNvSpPr txBox="1"/>
          <p:nvPr/>
        </p:nvSpPr>
        <p:spPr>
          <a:xfrm>
            <a:off x="1319324" y="1807908"/>
            <a:ext cx="695769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ts val="2875"/>
              </a:lnSpc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393065" algn="l"/>
                <a:tab pos="393700" algn="l"/>
              </a:tabLst>
            </a:pPr>
            <a:r>
              <a:rPr sz="2400" spc="135" dirty="0">
                <a:solidFill>
                  <a:srgbClr val="454F5B"/>
                </a:solidFill>
                <a:latin typeface="Tahoma"/>
                <a:cs typeface="Tahoma"/>
              </a:rPr>
              <a:t>Classification</a:t>
            </a:r>
            <a:r>
              <a:rPr sz="2400" spc="-12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400" spc="-960" dirty="0">
                <a:solidFill>
                  <a:srgbClr val="454F5B"/>
                </a:solidFill>
                <a:latin typeface="Tahoma"/>
                <a:cs typeface="Tahoma"/>
              </a:rPr>
              <a:t>→</a:t>
            </a:r>
            <a:r>
              <a:rPr sz="2400" spc="-12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454F5B"/>
                </a:solidFill>
                <a:latin typeface="Tahoma"/>
                <a:cs typeface="Tahoma"/>
              </a:rPr>
              <a:t>Scoring:</a:t>
            </a:r>
            <a:endParaRPr sz="2400" dirty="0">
              <a:latin typeface="Tahoma"/>
              <a:cs typeface="Tahoma"/>
            </a:endParaRPr>
          </a:p>
          <a:p>
            <a:pPr marL="850900" marR="241300" lvl="1" indent="-381000">
              <a:lnSpc>
                <a:spcPts val="2400"/>
              </a:lnSpc>
              <a:spcBef>
                <a:spcPts val="70"/>
              </a:spcBef>
              <a:buFont typeface="Wingdings" panose="05000000000000000000" pitchFamily="2" charset="2"/>
              <a:buChar char="§"/>
              <a:tabLst>
                <a:tab pos="850265" algn="l"/>
                <a:tab pos="850900" algn="l"/>
              </a:tabLst>
            </a:pPr>
            <a:r>
              <a:rPr sz="2000" spc="100" dirty="0">
                <a:solidFill>
                  <a:srgbClr val="454F5B"/>
                </a:solidFill>
                <a:latin typeface="Tahoma"/>
                <a:cs typeface="Tahoma"/>
              </a:rPr>
              <a:t>The</a:t>
            </a:r>
            <a:r>
              <a:rPr sz="2000" spc="-1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229" dirty="0">
                <a:solidFill>
                  <a:srgbClr val="454F5B"/>
                </a:solidFill>
                <a:latin typeface="Tahoma"/>
                <a:cs typeface="Tahoma"/>
              </a:rPr>
              <a:t>CNN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454F5B"/>
                </a:solidFill>
                <a:latin typeface="Tahoma"/>
                <a:cs typeface="Tahoma"/>
              </a:rPr>
              <a:t>computes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454F5B"/>
                </a:solidFill>
                <a:latin typeface="Tahoma"/>
                <a:cs typeface="Tahoma"/>
              </a:rPr>
              <a:t>a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454F5B"/>
                </a:solidFill>
                <a:latin typeface="Tahoma"/>
                <a:cs typeface="Tahoma"/>
              </a:rPr>
              <a:t>class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454F5B"/>
                </a:solidFill>
                <a:latin typeface="Tahoma"/>
                <a:cs typeface="Tahoma"/>
              </a:rPr>
              <a:t>score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454F5B"/>
                </a:solidFill>
                <a:latin typeface="Tahoma"/>
                <a:cs typeface="Tahoma"/>
              </a:rPr>
              <a:t>{float}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454F5B"/>
                </a:solidFill>
                <a:latin typeface="Tahoma"/>
                <a:cs typeface="Tahoma"/>
              </a:rPr>
              <a:t>to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454F5B"/>
                </a:solidFill>
                <a:latin typeface="Tahoma"/>
                <a:cs typeface="Tahoma"/>
              </a:rPr>
              <a:t>each </a:t>
            </a:r>
            <a:r>
              <a:rPr sz="2000" spc="-6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454F5B"/>
                </a:solidFill>
                <a:latin typeface="Tahoma"/>
                <a:cs typeface="Tahoma"/>
              </a:rPr>
              <a:t>image</a:t>
            </a:r>
            <a:endParaRPr sz="2000" dirty="0">
              <a:latin typeface="Tahoma"/>
              <a:cs typeface="Tahoma"/>
            </a:endParaRPr>
          </a:p>
          <a:p>
            <a:pPr marL="850900" lvl="1" indent="-381000">
              <a:lnSpc>
                <a:spcPts val="2320"/>
              </a:lnSpc>
              <a:buFont typeface="Wingdings" panose="05000000000000000000" pitchFamily="2" charset="2"/>
              <a:buChar char="§"/>
              <a:tabLst>
                <a:tab pos="850265" algn="l"/>
                <a:tab pos="850900" algn="l"/>
              </a:tabLst>
            </a:pPr>
            <a:r>
              <a:rPr sz="2000" spc="70" dirty="0">
                <a:solidFill>
                  <a:srgbClr val="454F5B"/>
                </a:solidFill>
                <a:latin typeface="Tahoma"/>
                <a:cs typeface="Tahoma"/>
              </a:rPr>
              <a:t>This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454F5B"/>
                </a:solidFill>
                <a:latin typeface="Tahoma"/>
                <a:cs typeface="Tahoma"/>
              </a:rPr>
              <a:t>score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454F5B"/>
                </a:solidFill>
                <a:latin typeface="Tahoma"/>
                <a:cs typeface="Tahoma"/>
              </a:rPr>
              <a:t>will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85" dirty="0">
                <a:solidFill>
                  <a:srgbClr val="454F5B"/>
                </a:solidFill>
                <a:latin typeface="Tahoma"/>
                <a:cs typeface="Tahoma"/>
              </a:rPr>
              <a:t>be</a:t>
            </a:r>
            <a:r>
              <a:rPr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454F5B"/>
                </a:solidFill>
                <a:latin typeface="Tahoma"/>
                <a:cs typeface="Tahoma"/>
              </a:rPr>
              <a:t>related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454F5B"/>
                </a:solidFill>
                <a:latin typeface="Tahoma"/>
                <a:cs typeface="Tahoma"/>
              </a:rPr>
              <a:t>to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454F5B"/>
                </a:solidFill>
                <a:latin typeface="Tahoma"/>
                <a:cs typeface="Tahoma"/>
              </a:rPr>
              <a:t>a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454F5B"/>
                </a:solidFill>
                <a:latin typeface="Tahoma"/>
                <a:cs typeface="Tahoma"/>
              </a:rPr>
              <a:t>class</a:t>
            </a:r>
            <a:r>
              <a:rPr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454F5B"/>
                </a:solidFill>
                <a:latin typeface="Tahoma"/>
                <a:cs typeface="Tahoma"/>
              </a:rPr>
              <a:t>label</a:t>
            </a:r>
            <a:r>
              <a:rPr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454F5B"/>
                </a:solidFill>
                <a:latin typeface="Tahoma"/>
                <a:cs typeface="Tahoma"/>
              </a:rPr>
              <a:t>{integer}</a:t>
            </a:r>
            <a:endParaRPr sz="2000" dirty="0">
              <a:latin typeface="Tahoma"/>
              <a:cs typeface="Tahoma"/>
            </a:endParaRPr>
          </a:p>
        </p:txBody>
      </p:sp>
      <p:grpSp>
        <p:nvGrpSpPr>
          <p:cNvPr id="8" name="object 5">
            <a:extLst>
              <a:ext uri="{FF2B5EF4-FFF2-40B4-BE49-F238E27FC236}">
                <a16:creationId xmlns:a16="http://schemas.microsoft.com/office/drawing/2014/main" id="{14ABA183-2D30-4D36-855C-F547B176FB43}"/>
              </a:ext>
            </a:extLst>
          </p:cNvPr>
          <p:cNvGrpSpPr/>
          <p:nvPr/>
        </p:nvGrpSpPr>
        <p:grpSpPr>
          <a:xfrm>
            <a:off x="2621698" y="3763386"/>
            <a:ext cx="3704590" cy="1091565"/>
            <a:chOff x="2062400" y="3763386"/>
            <a:chExt cx="3704590" cy="1091565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352BF1B7-70E4-4EEE-9AD2-991B87EB3EF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0899" y="3763386"/>
              <a:ext cx="3276409" cy="1024637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D0B756A-EBA2-446F-8DD0-5435EFD5B1B2}"/>
                </a:ext>
              </a:extLst>
            </p:cNvPr>
            <p:cNvSpPr/>
            <p:nvPr/>
          </p:nvSpPr>
          <p:spPr>
            <a:xfrm>
              <a:off x="2062400" y="4834024"/>
              <a:ext cx="3656329" cy="0"/>
            </a:xfrm>
            <a:custGeom>
              <a:avLst/>
              <a:gdLst/>
              <a:ahLst/>
              <a:cxnLst/>
              <a:rect l="l" t="t" r="r" b="b"/>
              <a:pathLst>
                <a:path w="3656329">
                  <a:moveTo>
                    <a:pt x="0" y="0"/>
                  </a:moveTo>
                  <a:lnTo>
                    <a:pt x="365624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E80B557-6E0F-4927-A06C-3A65530E8DED}"/>
                </a:ext>
              </a:extLst>
            </p:cNvPr>
            <p:cNvSpPr/>
            <p:nvPr/>
          </p:nvSpPr>
          <p:spPr>
            <a:xfrm>
              <a:off x="5718650" y="48182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9943C73-2B36-465D-AF60-76CDE52146BB}"/>
                </a:ext>
              </a:extLst>
            </p:cNvPr>
            <p:cNvSpPr/>
            <p:nvPr/>
          </p:nvSpPr>
          <p:spPr>
            <a:xfrm>
              <a:off x="5718650" y="48182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0">
            <a:extLst>
              <a:ext uri="{FF2B5EF4-FFF2-40B4-BE49-F238E27FC236}">
                <a16:creationId xmlns:a16="http://schemas.microsoft.com/office/drawing/2014/main" id="{D2F0A966-DEA5-46FF-AB53-8AA748E7963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260" y="4182462"/>
            <a:ext cx="1009650" cy="1114425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3E2C3D85-F552-421B-B9A5-CC7994D89EC3}"/>
              </a:ext>
            </a:extLst>
          </p:cNvPr>
          <p:cNvSpPr txBox="1"/>
          <p:nvPr/>
        </p:nvSpPr>
        <p:spPr>
          <a:xfrm>
            <a:off x="1482810" y="5357138"/>
            <a:ext cx="1033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[224x224x3]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5420D23B-6852-49F6-9CE6-E20798D3494F}"/>
              </a:ext>
            </a:extLst>
          </p:cNvPr>
          <p:cNvSpPr txBox="1"/>
          <p:nvPr/>
        </p:nvSpPr>
        <p:spPr>
          <a:xfrm>
            <a:off x="4329886" y="4268960"/>
            <a:ext cx="131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latin typeface="Tahoma"/>
                <a:cs typeface="Tahoma"/>
              </a:rPr>
              <a:t>f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CA78D6DD-0F35-4DDE-BA77-9C96F328F56B}"/>
              </a:ext>
            </a:extLst>
          </p:cNvPr>
          <p:cNvSpPr txBox="1"/>
          <p:nvPr/>
        </p:nvSpPr>
        <p:spPr>
          <a:xfrm>
            <a:off x="6630785" y="4570555"/>
            <a:ext cx="22352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Class </a:t>
            </a:r>
            <a:r>
              <a:rPr sz="1800" b="1" spc="-10" dirty="0">
                <a:latin typeface="Arial"/>
                <a:cs typeface="Arial"/>
              </a:rPr>
              <a:t>scores</a:t>
            </a:r>
            <a:r>
              <a:rPr sz="1800" spc="-10" dirty="0">
                <a:latin typeface="Tahoma"/>
                <a:cs typeface="Tahoma"/>
              </a:rPr>
              <a:t>, </a:t>
            </a:r>
            <a:r>
              <a:rPr sz="1800" spc="-5" dirty="0">
                <a:latin typeface="Tahoma"/>
                <a:cs typeface="Tahoma"/>
              </a:rPr>
              <a:t> indicating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60" dirty="0">
                <a:latin typeface="Tahoma"/>
                <a:cs typeface="Tahoma"/>
              </a:rPr>
              <a:t>class</a:t>
            </a:r>
            <a:r>
              <a:rPr sz="1800" spc="-10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labels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C7E26C4F-EED0-4C4D-8630-392E27F8C55A}"/>
              </a:ext>
            </a:extLst>
          </p:cNvPr>
          <p:cNvGrpSpPr/>
          <p:nvPr/>
        </p:nvGrpSpPr>
        <p:grpSpPr>
          <a:xfrm>
            <a:off x="2663822" y="5003084"/>
            <a:ext cx="3687445" cy="82550"/>
            <a:chOff x="2104524" y="5003084"/>
            <a:chExt cx="3687445" cy="82550"/>
          </a:xfrm>
        </p:grpSpPr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65EAC1A7-E34C-488E-93A0-51F198FAB98A}"/>
                </a:ext>
              </a:extLst>
            </p:cNvPr>
            <p:cNvSpPr/>
            <p:nvPr/>
          </p:nvSpPr>
          <p:spPr>
            <a:xfrm>
              <a:off x="2200500" y="5044074"/>
              <a:ext cx="3591560" cy="0"/>
            </a:xfrm>
            <a:custGeom>
              <a:avLst/>
              <a:gdLst/>
              <a:ahLst/>
              <a:cxnLst/>
              <a:rect l="l" t="t" r="r" b="b"/>
              <a:pathLst>
                <a:path w="3591560">
                  <a:moveTo>
                    <a:pt x="35912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9E6D1E92-4D0F-4654-BB9F-5F351EC469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4524" y="5003084"/>
              <a:ext cx="105500" cy="81979"/>
            </a:xfrm>
            <a:prstGeom prst="rect">
              <a:avLst/>
            </a:prstGeom>
          </p:spPr>
        </p:pic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7FAF7F57-A02A-4DD1-BA02-1B3E2163F4FF}"/>
              </a:ext>
            </a:extLst>
          </p:cNvPr>
          <p:cNvSpPr txBox="1"/>
          <p:nvPr/>
        </p:nvSpPr>
        <p:spPr>
          <a:xfrm>
            <a:off x="5610198" y="5085881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Tahoma"/>
                <a:cs typeface="Tahoma"/>
              </a:rPr>
              <a:t>training</a:t>
            </a:r>
            <a:endParaRPr sz="18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329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248486A-2443-4F83-B553-C2357927D79D}"/>
              </a:ext>
            </a:extLst>
          </p:cNvPr>
          <p:cNvSpPr txBox="1">
            <a:spLocks/>
          </p:cNvSpPr>
          <p:nvPr/>
        </p:nvSpPr>
        <p:spPr>
          <a:xfrm>
            <a:off x="1092702" y="760123"/>
            <a:ext cx="5364480" cy="443711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b="1" spc="45" dirty="0" err="1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r>
              <a:rPr lang="en-IN" sz="2800" b="1" spc="-2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3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IN" sz="2800" b="1" spc="-2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65" dirty="0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1BEFC77F-1845-4310-BB1C-8A1B27EB16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75" y="3322202"/>
            <a:ext cx="8264999" cy="21460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16777C3A-551A-4EF9-9D72-DD301DF73FD3}"/>
              </a:ext>
            </a:extLst>
          </p:cNvPr>
          <p:cNvSpPr txBox="1"/>
          <p:nvPr/>
        </p:nvSpPr>
        <p:spPr>
          <a:xfrm>
            <a:off x="1168902" y="1948636"/>
            <a:ext cx="7258050" cy="694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875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93065" algn="l"/>
              </a:tabLst>
            </a:pPr>
            <a:r>
              <a:rPr spc="220" dirty="0" err="1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Upsampling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55650" indent="-285750">
              <a:lnSpc>
                <a:spcPts val="2395"/>
              </a:lnSpc>
              <a:buFont typeface="Arial" panose="020B0604020202020204" pitchFamily="34" charset="0"/>
              <a:buChar char="•"/>
              <a:tabLst>
                <a:tab pos="850265" algn="l"/>
              </a:tabLst>
            </a:pPr>
            <a:r>
              <a:rPr spc="17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2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{1x1}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8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Segmented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{224x224}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7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E002C8D-3953-4DBD-9AAE-6F0BDD522158}"/>
              </a:ext>
            </a:extLst>
          </p:cNvPr>
          <p:cNvSpPr txBox="1">
            <a:spLocks/>
          </p:cNvSpPr>
          <p:nvPr/>
        </p:nvSpPr>
        <p:spPr>
          <a:xfrm>
            <a:off x="9109765" y="6481601"/>
            <a:ext cx="276859" cy="2266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5"/>
              </a:spcBef>
            </a:pPr>
            <a:fld id="{81D60167-4931-47E6-BA6A-407CBD079E47}" type="slidenum">
              <a:rPr lang="en-IN" spc="75" smtClean="0"/>
              <a:pPr marL="38100">
                <a:spcBef>
                  <a:spcPts val="55"/>
                </a:spcBef>
              </a:pPr>
              <a:t>14</a:t>
            </a:fld>
            <a:endParaRPr lang="en-IN" spc="75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27C243D-0E47-4AE9-97F3-03E77BB8BD24}"/>
              </a:ext>
            </a:extLst>
          </p:cNvPr>
          <p:cNvSpPr txBox="1"/>
          <p:nvPr/>
        </p:nvSpPr>
        <p:spPr>
          <a:xfrm>
            <a:off x="7187993" y="6557127"/>
            <a:ext cx="1703070" cy="2425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400" spc="95" dirty="0">
                <a:latin typeface="Tahoma"/>
                <a:cs typeface="Tahoma"/>
              </a:rPr>
              <a:t>Slide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credit: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350" u="sng" spc="30" dirty="0">
                <a:solidFill>
                  <a:srgbClr val="4ECDC4"/>
                </a:solidFill>
                <a:uFill>
                  <a:solidFill>
                    <a:srgbClr val="4ECDC4"/>
                  </a:solidFill>
                </a:uFill>
                <a:latin typeface="Tahoma"/>
                <a:cs typeface="Tahoma"/>
                <a:hlinkClick r:id="rId3"/>
              </a:rPr>
              <a:t>CS231n</a:t>
            </a:r>
            <a:endParaRPr sz="13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447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2654" y="2016885"/>
            <a:ext cx="5393556" cy="315879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03428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E39-F2D9-4AFA-A7BD-7DA6B6AF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</a:t>
            </a:r>
            <a:endParaRPr lang="en-IN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44E7B6D-7C9B-420F-B0BE-5D95D7A496A5}"/>
              </a:ext>
            </a:extLst>
          </p:cNvPr>
          <p:cNvSpPr txBox="1"/>
          <p:nvPr/>
        </p:nvSpPr>
        <p:spPr>
          <a:xfrm>
            <a:off x="1071243" y="1380462"/>
            <a:ext cx="8005445" cy="1851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ts val="2875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93065" algn="l"/>
                <a:tab pos="393700" algn="l"/>
              </a:tabLst>
            </a:pPr>
            <a:r>
              <a:rPr spc="19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spc="-15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ts val="2395"/>
              </a:lnSpc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b="1" spc="2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b="1" spc="-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7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3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Theano</a:t>
            </a:r>
            <a:r>
              <a:rPr b="1" spc="-6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b="1" spc="7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b="1" spc="-7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</a:t>
            </a:r>
            <a:r>
              <a:rPr b="1" spc="-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4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(Python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b="1" spc="3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SciPy</a:t>
            </a:r>
            <a:r>
              <a:rPr b="1" spc="-7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(Library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Mathematics,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8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b="1" spc="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b="1" spc="-7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(Machine</a:t>
            </a:r>
            <a:r>
              <a:rPr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spc="21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r>
              <a:rPr spc="-114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r>
              <a:rPr spc="-114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5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pc="-114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6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1F083D18-6893-4688-99AB-0765B983D8D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642" y="4061703"/>
            <a:ext cx="1723575" cy="1723575"/>
          </a:xfrm>
          <a:prstGeom prst="rect">
            <a:avLst/>
          </a:prstGeom>
        </p:spPr>
      </p:pic>
      <p:pic>
        <p:nvPicPr>
          <p:cNvPr id="1026" name="Picture 2" descr="TensorFlow Quantum">
            <a:extLst>
              <a:ext uri="{FF2B5EF4-FFF2-40B4-BE49-F238E27FC236}">
                <a16:creationId xmlns:a16="http://schemas.microsoft.com/office/drawing/2014/main" id="{82332A62-5F51-454A-B74A-059E9CCF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585" y="4112006"/>
            <a:ext cx="2834386" cy="159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V 4.0 Release Ends 3.5 Year Wait | by Synced | SyncedReview | Medium">
            <a:extLst>
              <a:ext uri="{FF2B5EF4-FFF2-40B4-BE49-F238E27FC236}">
                <a16:creationId xmlns:a16="http://schemas.microsoft.com/office/drawing/2014/main" id="{B9869F42-E8E4-4C8D-A8D4-CCC6BF43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31" y="4225771"/>
            <a:ext cx="2673566" cy="147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4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110E-2EF8-45EC-B741-20B364F7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HAM10000 Dataset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9A67B-55AC-4299-A51F-4430096B3DFA}"/>
              </a:ext>
            </a:extLst>
          </p:cNvPr>
          <p:cNvSpPr txBox="1"/>
          <p:nvPr/>
        </p:nvSpPr>
        <p:spPr>
          <a:xfrm>
            <a:off x="1104899" y="1313896"/>
            <a:ext cx="99806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HAM10000 Dataset contains a total 10k+ dermoscopic images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 Melanocytic nevi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 Melanoma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 Benign keratosis-like lesions</a:t>
            </a:r>
            <a:endParaRPr lang="en-IN" b="1" dirty="0">
              <a:solidFill>
                <a:srgbClr val="292929"/>
              </a:solidFill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 Basal cell carcinoma</a:t>
            </a:r>
            <a:endParaRPr lang="en-IN" b="1" dirty="0">
              <a:solidFill>
                <a:srgbClr val="292929"/>
              </a:solidFill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 Actinic keratoses</a:t>
            </a:r>
            <a:endParaRPr lang="en-IN" b="1" dirty="0">
              <a:solidFill>
                <a:srgbClr val="292929"/>
              </a:solidFill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 Vascular lesions</a:t>
            </a:r>
            <a:endParaRPr lang="en-IN" b="1" dirty="0">
              <a:solidFill>
                <a:srgbClr val="292929"/>
              </a:solidFill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 Dermatofibroma</a:t>
            </a:r>
            <a:endParaRPr lang="en-GB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33969F6-1301-46D8-A4C9-6CE49BD4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3557163"/>
            <a:ext cx="4623739" cy="32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BE226FD-3B49-4B88-9215-BB173345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079" y="3519062"/>
            <a:ext cx="4412343" cy="33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49A5-4BBC-432A-AD9B-DBDCF58A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DC6CB-E84C-42C0-9311-2A7DD33F7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447060"/>
            <a:ext cx="9982200" cy="4734017"/>
          </a:xfrm>
        </p:spPr>
        <p:txBody>
          <a:bodyPr/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CNN Architecture used:</a:t>
            </a:r>
          </a:p>
          <a:p>
            <a:pPr lvl="1"/>
            <a:r>
              <a:rPr lang="en-GB" sz="18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MobileNetV2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used to train the Model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0DF5B1-2B1F-47F5-8B20-31F1C9DF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146" y="2911876"/>
            <a:ext cx="3083436" cy="342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1BFABB-0ADF-41EA-8517-6C3D1F90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32" y="2183907"/>
            <a:ext cx="7143213" cy="43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610C-87AC-4976-BADF-DA79481F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Training Graphs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F77ED0-D3FB-4D5D-B620-01DC207A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56954"/>
            <a:ext cx="4582424" cy="32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9D124F-E418-4242-B21A-2D768616D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6954"/>
            <a:ext cx="3572666" cy="255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F1BC7D-B7BD-4D6D-BE7F-49746029BD1B}"/>
              </a:ext>
            </a:extLst>
          </p:cNvPr>
          <p:cNvSpPr/>
          <p:nvPr/>
        </p:nvSpPr>
        <p:spPr>
          <a:xfrm>
            <a:off x="864109" y="5018077"/>
            <a:ext cx="458242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Accuracy: 82.32530827950674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C5C809E-6D39-41E3-8F14-1760704ED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15979"/>
            <a:ext cx="3572666" cy="25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8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/>
              <a:t>Skin cancer Classification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Convolutional Neural Networks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54BBD72-785D-481E-8D48-9255D8F793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7" r="15167"/>
          <a:stretch>
            <a:fillRect/>
          </a:stretch>
        </p:blipFill>
        <p:spPr>
          <a:xfrm>
            <a:off x="7638012" y="1627452"/>
            <a:ext cx="4140702" cy="3344231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2653" y="1100832"/>
            <a:ext cx="9610450" cy="46962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F5C01-1EF3-49B0-BC43-26D465CD8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19" y="1464815"/>
            <a:ext cx="4186271" cy="36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CFA4-D09E-4E8E-9BB3-7FE32337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Classification Images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B5613-4894-4126-98B5-D24654BCE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73656"/>
            <a:ext cx="7541950" cy="5508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A2442-922B-497B-B69C-68CB1329992E}"/>
              </a:ext>
            </a:extLst>
          </p:cNvPr>
          <p:cNvSpPr/>
          <p:nvPr/>
        </p:nvSpPr>
        <p:spPr>
          <a:xfrm>
            <a:off x="8646850" y="2967335"/>
            <a:ext cx="3512502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These are the 7 types of skin 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lesions present in the Dataset.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 of these 7 types we can detect the type of Skin Cancer present in the Body.</a:t>
            </a:r>
          </a:p>
        </p:txBody>
      </p:sp>
    </p:spTree>
    <p:extLst>
      <p:ext uri="{BB962C8B-B14F-4D97-AF65-F5344CB8AC3E}">
        <p14:creationId xmlns:p14="http://schemas.microsoft.com/office/powerpoint/2010/main" val="6804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AD87-1080-4CFF-81BA-55439872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Result: Input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43E9C-9C64-4974-96C3-AA5AED545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95610"/>
            <a:ext cx="5704694" cy="38667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C58E06-C572-4689-B2F1-5D08759039FD}"/>
              </a:ext>
            </a:extLst>
          </p:cNvPr>
          <p:cNvSpPr/>
          <p:nvPr/>
        </p:nvSpPr>
        <p:spPr>
          <a:xfrm>
            <a:off x="7013359" y="2505670"/>
            <a:ext cx="37079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Here we can input the lesion image to predict the type of cancer present in the body.</a:t>
            </a:r>
          </a:p>
        </p:txBody>
      </p:sp>
    </p:spTree>
    <p:extLst>
      <p:ext uri="{BB962C8B-B14F-4D97-AF65-F5344CB8AC3E}">
        <p14:creationId xmlns:p14="http://schemas.microsoft.com/office/powerpoint/2010/main" val="37550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9A48-7FB1-4E07-91D0-FA3F49EA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Result: Output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0028D-75DE-4D63-BFEF-44946AF06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7" y="1580225"/>
            <a:ext cx="3435420" cy="3435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3D51F-5D25-4B59-BB0E-6FB7DC258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09" y="1580225"/>
            <a:ext cx="3616419" cy="3435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1B05D0-615E-4306-9670-781FDBA96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6" y="1580225"/>
            <a:ext cx="3505200" cy="34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C81-1630-4242-AB43-E15A8B30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CC2103-77B9-48AE-BB6E-8E4B608F08A5}"/>
              </a:ext>
            </a:extLst>
          </p:cNvPr>
          <p:cNvSpPr/>
          <p:nvPr/>
        </p:nvSpPr>
        <p:spPr>
          <a:xfrm>
            <a:off x="6095241" y="2203856"/>
            <a:ext cx="354590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2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the given model we can classify the 7 types skin lesion present in the dataset.</a:t>
            </a:r>
          </a:p>
          <a:p>
            <a:pPr algn="ctr"/>
            <a:r>
              <a:rPr lang="en-US" sz="2000" dirty="0">
                <a:ln w="0"/>
                <a:solidFill>
                  <a:schemeClr val="tx2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the rate of skin cancers among youth is also increasing we can identify it in early stages, it can be cured.</a:t>
            </a:r>
          </a:p>
        </p:txBody>
      </p:sp>
      <p:pic>
        <p:nvPicPr>
          <p:cNvPr id="1026" name="Picture 2" descr="Melanoma Survival Rates - Melanoma Research Alliance">
            <a:extLst>
              <a:ext uri="{FF2B5EF4-FFF2-40B4-BE49-F238E27FC236}">
                <a16:creationId xmlns:a16="http://schemas.microsoft.com/office/drawing/2014/main" id="{62DE4D59-0667-464D-946E-475D9DFA7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732270"/>
            <a:ext cx="4585757" cy="339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8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 on Thank you cards">
            <a:extLst>
              <a:ext uri="{FF2B5EF4-FFF2-40B4-BE49-F238E27FC236}">
                <a16:creationId xmlns:a16="http://schemas.microsoft.com/office/drawing/2014/main" id="{3A5D5387-D4A6-47BF-9695-FC1DF3D8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5E92-DEBB-4CA7-87B7-7DFBF962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DF72-A16A-4E71-93DA-C2DE22020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287262"/>
            <a:ext cx="9982200" cy="55707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Background of the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Scope and Goal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HAM10000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741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of the problem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3516058-CA45-4424-A597-3107C77C627D}"/>
              </a:ext>
            </a:extLst>
          </p:cNvPr>
          <p:cNvSpPr txBox="1"/>
          <p:nvPr/>
        </p:nvSpPr>
        <p:spPr>
          <a:xfrm>
            <a:off x="1104900" y="1296136"/>
            <a:ext cx="9273096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sz="2000" spc="1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8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cancer: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7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5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predominant</a:t>
            </a:r>
            <a:r>
              <a:rPr sz="2000" b="1" spc="-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9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sz="2000" spc="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3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melanoma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5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doubles</a:t>
            </a:r>
            <a:r>
              <a:rPr sz="2000" b="1" spc="-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9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sz="2000" spc="19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Melanoma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5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5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deadly</a:t>
            </a:r>
            <a:r>
              <a:rPr sz="2000" b="1" spc="-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6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cancer,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8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7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8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9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7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6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8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diagnosed</a:t>
            </a:r>
            <a:r>
              <a:rPr sz="2000" spc="-10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8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</a:t>
            </a:r>
            <a:r>
              <a:rPr lang="en-GB" sz="2000" spc="8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900"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r>
              <a:rPr lang="en-GB" sz="2000" spc="15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n-GB" sz="2000" spc="-11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14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computer-based</a:t>
            </a:r>
            <a:r>
              <a:rPr lang="en-GB"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6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assistance:</a:t>
            </a:r>
            <a:r>
              <a:rPr lang="en-GB"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7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60~80%</a:t>
            </a:r>
            <a:r>
              <a:rPr lang="en-GB" sz="2000" spc="-105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14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en-GB" sz="2000" spc="-55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120" dirty="0">
                <a:solidFill>
                  <a:srgbClr val="454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9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367665" algn="l"/>
                <a:tab pos="368300" algn="l"/>
              </a:tabLst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DDD5D-9A97-494B-B01B-67C2AE36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944414"/>
            <a:ext cx="4991100" cy="3913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24B4B-AA86-49DD-8FA9-EB99F310B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2944414"/>
            <a:ext cx="4990341" cy="34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Scope and 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86D16-AE73-4A11-82B9-EF2A11208242}"/>
              </a:ext>
            </a:extLst>
          </p:cNvPr>
          <p:cNvSpPr txBox="1"/>
          <p:nvPr/>
        </p:nvSpPr>
        <p:spPr>
          <a:xfrm>
            <a:off x="1104900" y="1322319"/>
            <a:ext cx="1087995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7665" indent="-355600" algn="just">
              <a:lnSpc>
                <a:spcPct val="100000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368300" algn="l"/>
              </a:tabLst>
            </a:pPr>
            <a:r>
              <a:rPr lang="en-GB" sz="2000" b="1" spc="-5" dirty="0">
                <a:solidFill>
                  <a:srgbClr val="454F5B"/>
                </a:solidFill>
                <a:latin typeface="Tahoma"/>
                <a:cs typeface="Tahoma"/>
              </a:rPr>
              <a:t>Scope</a:t>
            </a:r>
            <a:r>
              <a:rPr lang="en-GB" sz="2000" spc="-5" dirty="0">
                <a:solidFill>
                  <a:srgbClr val="454F5B"/>
                </a:solidFill>
                <a:latin typeface="Tahoma"/>
                <a:cs typeface="Tahoma"/>
              </a:rPr>
              <a:t>:</a:t>
            </a:r>
            <a:endParaRPr lang="en-GB" sz="2000" dirty="0">
              <a:latin typeface="Tahoma"/>
              <a:cs typeface="Tahoma"/>
            </a:endParaRPr>
          </a:p>
          <a:p>
            <a:pPr marL="824865" lvl="1" indent="-3810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5500" algn="l"/>
              </a:tabLst>
            </a:pPr>
            <a:r>
              <a:rPr lang="en-GB" sz="2000" spc="90" dirty="0">
                <a:solidFill>
                  <a:srgbClr val="454F5B"/>
                </a:solidFill>
                <a:latin typeface="Tahoma"/>
                <a:cs typeface="Tahoma"/>
              </a:rPr>
              <a:t>Assist</a:t>
            </a:r>
            <a:r>
              <a:rPr lang="en-GB" sz="2000" spc="-1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25" dirty="0">
                <a:solidFill>
                  <a:srgbClr val="454F5B"/>
                </a:solidFill>
                <a:latin typeface="Tahoma"/>
                <a:cs typeface="Tahoma"/>
              </a:rPr>
              <a:t>physicians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45" dirty="0">
                <a:solidFill>
                  <a:srgbClr val="454F5B"/>
                </a:solidFill>
                <a:latin typeface="Tahoma"/>
                <a:cs typeface="Tahoma"/>
              </a:rPr>
              <a:t>in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00" dirty="0">
                <a:solidFill>
                  <a:srgbClr val="454F5B"/>
                </a:solidFill>
                <a:latin typeface="Tahoma"/>
                <a:cs typeface="Tahoma"/>
              </a:rPr>
              <a:t>classifying</a:t>
            </a:r>
            <a:r>
              <a:rPr lang="en-GB" sz="2000" spc="-1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skin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05" dirty="0">
                <a:solidFill>
                  <a:srgbClr val="454F5B"/>
                </a:solidFill>
                <a:latin typeface="Tahoma"/>
                <a:cs typeface="Tahoma"/>
              </a:rPr>
              <a:t>lesions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90" dirty="0">
                <a:solidFill>
                  <a:srgbClr val="454F5B"/>
                </a:solidFill>
                <a:latin typeface="Tahoma"/>
                <a:cs typeface="Tahoma"/>
              </a:rPr>
              <a:t>(especially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45" dirty="0">
                <a:solidFill>
                  <a:srgbClr val="454F5B"/>
                </a:solidFill>
                <a:latin typeface="Tahoma"/>
                <a:cs typeface="Tahoma"/>
              </a:rPr>
              <a:t>in</a:t>
            </a:r>
            <a:endParaRPr lang="en-GB" sz="2000" dirty="0">
              <a:latin typeface="Tahoma"/>
              <a:cs typeface="Tahoma"/>
            </a:endParaRPr>
          </a:p>
          <a:p>
            <a:pPr marL="1167765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b="1" spc="60" dirty="0">
                <a:solidFill>
                  <a:srgbClr val="454F5B"/>
                </a:solidFill>
                <a:latin typeface="Tahoma"/>
                <a:cs typeface="Tahoma"/>
              </a:rPr>
              <a:t>melanoma</a:t>
            </a:r>
            <a:r>
              <a:rPr lang="en-GB" sz="2000" b="1" spc="-6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10" dirty="0">
                <a:solidFill>
                  <a:srgbClr val="454F5B"/>
                </a:solidFill>
                <a:latin typeface="Tahoma"/>
                <a:cs typeface="Tahoma"/>
              </a:rPr>
              <a:t>detection</a:t>
            </a:r>
            <a:r>
              <a:rPr lang="en-GB" sz="2000" spc="10" dirty="0">
                <a:solidFill>
                  <a:srgbClr val="454F5B"/>
                </a:solidFill>
                <a:latin typeface="Tahoma"/>
                <a:cs typeface="Tahoma"/>
              </a:rPr>
              <a:t>: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75" dirty="0">
                <a:solidFill>
                  <a:srgbClr val="454F5B"/>
                </a:solidFill>
                <a:latin typeface="Tahoma"/>
                <a:cs typeface="Tahoma"/>
              </a:rPr>
              <a:t>2-class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85" dirty="0">
                <a:solidFill>
                  <a:srgbClr val="454F5B"/>
                </a:solidFill>
                <a:latin typeface="Tahoma"/>
                <a:cs typeface="Tahoma"/>
              </a:rPr>
              <a:t>classifier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45" dirty="0">
                <a:solidFill>
                  <a:srgbClr val="454F5B"/>
                </a:solidFill>
                <a:latin typeface="Tahoma"/>
                <a:cs typeface="Tahoma"/>
              </a:rPr>
              <a:t>problem)</a:t>
            </a:r>
            <a:endParaRPr lang="en-GB" sz="2000" dirty="0">
              <a:latin typeface="Tahoma"/>
              <a:cs typeface="Tahoma"/>
            </a:endParaRPr>
          </a:p>
          <a:p>
            <a:pPr marL="367665" indent="-355600" algn="just">
              <a:lnSpc>
                <a:spcPct val="100000"/>
              </a:lnSpc>
              <a:buFont typeface="Courier New" panose="02070309020205020404" pitchFamily="49" charset="0"/>
              <a:buChar char="o"/>
              <a:tabLst>
                <a:tab pos="368300" algn="l"/>
              </a:tabLst>
            </a:pPr>
            <a:r>
              <a:rPr lang="en-GB" sz="2000" b="1" spc="-45" dirty="0">
                <a:solidFill>
                  <a:srgbClr val="454F5B"/>
                </a:solidFill>
                <a:latin typeface="Tahoma"/>
                <a:cs typeface="Tahoma"/>
              </a:rPr>
              <a:t>Goal</a:t>
            </a:r>
            <a:r>
              <a:rPr lang="en-GB" sz="2000" spc="-45" dirty="0">
                <a:solidFill>
                  <a:srgbClr val="454F5B"/>
                </a:solidFill>
                <a:latin typeface="Tahoma"/>
                <a:cs typeface="Tahoma"/>
              </a:rPr>
              <a:t>:</a:t>
            </a:r>
            <a:endParaRPr lang="en-GB" sz="2000" dirty="0">
              <a:latin typeface="Tahoma"/>
              <a:cs typeface="Tahoma"/>
            </a:endParaRPr>
          </a:p>
          <a:p>
            <a:pPr marL="824865" marR="5080" lvl="1" indent="-3810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5500" algn="l"/>
              </a:tabLst>
            </a:pP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Use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90" dirty="0">
                <a:solidFill>
                  <a:srgbClr val="454F5B"/>
                </a:solidFill>
                <a:latin typeface="Tahoma"/>
                <a:cs typeface="Tahoma"/>
              </a:rPr>
              <a:t>state-of-the-art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techniques,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0" dirty="0">
                <a:solidFill>
                  <a:srgbClr val="454F5B"/>
                </a:solidFill>
                <a:latin typeface="Tahoma"/>
                <a:cs typeface="Tahoma"/>
              </a:rPr>
              <a:t>called</a:t>
            </a:r>
            <a:r>
              <a:rPr lang="en-GB" sz="2000" spc="-12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40" dirty="0">
                <a:solidFill>
                  <a:srgbClr val="454F5B"/>
                </a:solidFill>
                <a:latin typeface="Tahoma"/>
                <a:cs typeface="Tahoma"/>
              </a:rPr>
              <a:t>Deep</a:t>
            </a:r>
            <a:r>
              <a:rPr lang="en-GB" sz="2000" b="1" spc="-14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5" dirty="0">
                <a:solidFill>
                  <a:srgbClr val="454F5B"/>
                </a:solidFill>
                <a:latin typeface="Tahoma"/>
                <a:cs typeface="Tahoma"/>
              </a:rPr>
              <a:t>Learning,</a:t>
            </a:r>
            <a:r>
              <a:rPr lang="en-GB" sz="2000" b="1" spc="-7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40" dirty="0">
                <a:solidFill>
                  <a:srgbClr val="454F5B"/>
                </a:solidFill>
                <a:latin typeface="Tahoma"/>
                <a:cs typeface="Tahoma"/>
              </a:rPr>
              <a:t>to </a:t>
            </a:r>
            <a:r>
              <a:rPr lang="en-GB" sz="2000" spc="-61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40" dirty="0">
                <a:solidFill>
                  <a:srgbClr val="454F5B"/>
                </a:solidFill>
                <a:latin typeface="Tahoma"/>
                <a:cs typeface="Tahoma"/>
              </a:rPr>
              <a:t>design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5" dirty="0">
                <a:solidFill>
                  <a:srgbClr val="454F5B"/>
                </a:solidFill>
                <a:latin typeface="Tahoma"/>
                <a:cs typeface="Tahoma"/>
              </a:rPr>
              <a:t>an</a:t>
            </a:r>
            <a:r>
              <a:rPr lang="en-GB" sz="2000" spc="-9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30" dirty="0">
                <a:solidFill>
                  <a:srgbClr val="454F5B"/>
                </a:solidFill>
                <a:latin typeface="Tahoma"/>
                <a:cs typeface="Tahoma"/>
              </a:rPr>
              <a:t>intelligent</a:t>
            </a:r>
            <a:r>
              <a:rPr lang="en-GB"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60" dirty="0">
                <a:solidFill>
                  <a:srgbClr val="454F5B"/>
                </a:solidFill>
                <a:latin typeface="Tahoma"/>
                <a:cs typeface="Tahoma"/>
              </a:rPr>
              <a:t>medical</a:t>
            </a:r>
            <a:r>
              <a:rPr lang="en-GB" sz="2000" b="1" spc="-13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35" dirty="0">
                <a:solidFill>
                  <a:srgbClr val="454F5B"/>
                </a:solidFill>
                <a:latin typeface="Tahoma"/>
                <a:cs typeface="Tahoma"/>
              </a:rPr>
              <a:t>imaging-based</a:t>
            </a:r>
            <a:r>
              <a:rPr lang="en-GB" sz="2000" b="1" spc="-6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skin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14" dirty="0">
                <a:solidFill>
                  <a:srgbClr val="454F5B"/>
                </a:solidFill>
                <a:latin typeface="Tahoma"/>
                <a:cs typeface="Tahoma"/>
              </a:rPr>
              <a:t>lesion </a:t>
            </a:r>
            <a:r>
              <a:rPr lang="en-GB" sz="2000" spc="-6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35" dirty="0">
                <a:solidFill>
                  <a:srgbClr val="454F5B"/>
                </a:solidFill>
                <a:latin typeface="Tahoma"/>
                <a:cs typeface="Tahoma"/>
              </a:rPr>
              <a:t>diagnosis</a:t>
            </a:r>
            <a:r>
              <a:rPr lang="en-GB" sz="2000" b="1" spc="-15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40" dirty="0">
                <a:solidFill>
                  <a:srgbClr val="454F5B"/>
                </a:solidFill>
                <a:latin typeface="Tahoma"/>
                <a:cs typeface="Tahoma"/>
              </a:rPr>
              <a:t>system</a:t>
            </a:r>
            <a:endParaRPr lang="en-GB" sz="2000" dirty="0">
              <a:latin typeface="Tahoma"/>
              <a:cs typeface="Tahoma"/>
            </a:endParaRPr>
          </a:p>
          <a:p>
            <a:pPr marL="824865" lvl="1" indent="-3810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25500" algn="l"/>
              </a:tabLst>
            </a:pPr>
            <a:r>
              <a:rPr lang="en-GB" sz="2000" spc="145" dirty="0">
                <a:solidFill>
                  <a:srgbClr val="454F5B"/>
                </a:solidFill>
                <a:latin typeface="Tahoma"/>
                <a:cs typeface="Tahoma"/>
              </a:rPr>
              <a:t>Achieve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0" dirty="0">
                <a:solidFill>
                  <a:srgbClr val="454F5B"/>
                </a:solidFill>
                <a:latin typeface="Tahoma"/>
                <a:cs typeface="Tahoma"/>
              </a:rPr>
              <a:t>(or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5" dirty="0">
                <a:solidFill>
                  <a:srgbClr val="454F5B"/>
                </a:solidFill>
                <a:latin typeface="Tahoma"/>
                <a:cs typeface="Tahoma"/>
              </a:rPr>
              <a:t>improve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25" dirty="0">
                <a:solidFill>
                  <a:srgbClr val="454F5B"/>
                </a:solidFill>
                <a:latin typeface="Tahoma"/>
                <a:cs typeface="Tahoma"/>
              </a:rPr>
              <a:t>upon)</a:t>
            </a:r>
            <a:r>
              <a:rPr lang="en-GB"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90" dirty="0">
                <a:solidFill>
                  <a:srgbClr val="454F5B"/>
                </a:solidFill>
                <a:latin typeface="Tahoma"/>
                <a:cs typeface="Tahoma"/>
              </a:rPr>
              <a:t>state-of-the-art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90" dirty="0">
                <a:solidFill>
                  <a:srgbClr val="454F5B"/>
                </a:solidFill>
                <a:latin typeface="Tahoma"/>
                <a:cs typeface="Tahoma"/>
              </a:rPr>
              <a:t>results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-15" dirty="0">
                <a:solidFill>
                  <a:srgbClr val="454F5B"/>
                </a:solidFill>
                <a:latin typeface="Tahoma"/>
                <a:cs typeface="Tahoma"/>
              </a:rPr>
              <a:t>for:</a:t>
            </a:r>
            <a:endParaRPr lang="en-GB" sz="2000" dirty="0">
              <a:latin typeface="Tahoma"/>
              <a:cs typeface="Tahoma"/>
            </a:endParaRPr>
          </a:p>
          <a:p>
            <a:pPr marL="1282065" lvl="2" indent="-382270" algn="just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282700" algn="l"/>
              </a:tabLst>
            </a:pP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skin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14" dirty="0">
                <a:solidFill>
                  <a:srgbClr val="454F5B"/>
                </a:solidFill>
                <a:latin typeface="Tahoma"/>
                <a:cs typeface="Tahoma"/>
              </a:rPr>
              <a:t>lesion</a:t>
            </a:r>
            <a:r>
              <a:rPr lang="en-GB" sz="2000" spc="-18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40" dirty="0">
                <a:solidFill>
                  <a:srgbClr val="454F5B"/>
                </a:solidFill>
                <a:latin typeface="Tahoma"/>
                <a:cs typeface="Tahoma"/>
              </a:rPr>
              <a:t>segmentatio</a:t>
            </a:r>
            <a:r>
              <a:rPr lang="en-GB" sz="2000" b="1" spc="35" dirty="0">
                <a:solidFill>
                  <a:srgbClr val="454F5B"/>
                </a:solidFill>
                <a:latin typeface="Tahoma"/>
                <a:cs typeface="Tahoma"/>
              </a:rPr>
              <a:t>n</a:t>
            </a:r>
            <a:r>
              <a:rPr lang="en-GB" sz="2000" spc="-200" dirty="0">
                <a:solidFill>
                  <a:srgbClr val="454F5B"/>
                </a:solidFill>
                <a:latin typeface="Tahoma"/>
                <a:cs typeface="Tahoma"/>
              </a:rPr>
              <a:t>,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85" dirty="0">
                <a:solidFill>
                  <a:srgbClr val="454F5B"/>
                </a:solidFill>
                <a:latin typeface="Tahoma"/>
                <a:cs typeface="Tahoma"/>
              </a:rPr>
              <a:t>and</a:t>
            </a:r>
            <a:endParaRPr lang="en-GB" sz="2000" dirty="0">
              <a:latin typeface="Tahoma"/>
              <a:cs typeface="Tahoma"/>
            </a:endParaRPr>
          </a:p>
          <a:p>
            <a:pPr marL="1282065" lvl="2" indent="-382270" algn="just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1282700" algn="l"/>
              </a:tabLst>
            </a:pP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skin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14" dirty="0">
                <a:solidFill>
                  <a:srgbClr val="454F5B"/>
                </a:solidFill>
                <a:latin typeface="Tahoma"/>
                <a:cs typeface="Tahoma"/>
              </a:rPr>
              <a:t>lesion</a:t>
            </a:r>
            <a:r>
              <a:rPr lang="en-GB" sz="2000" spc="-18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30" dirty="0">
                <a:solidFill>
                  <a:srgbClr val="454F5B"/>
                </a:solidFill>
                <a:latin typeface="Tahoma"/>
                <a:cs typeface="Tahoma"/>
              </a:rPr>
              <a:t>classification</a:t>
            </a:r>
            <a:endParaRPr lang="en-GB" sz="2000" dirty="0">
              <a:latin typeface="Tahoma"/>
              <a:cs typeface="Tahoma"/>
            </a:endParaRPr>
          </a:p>
          <a:p>
            <a:pPr marL="824865" marR="132715" lvl="1" indent="-381000" algn="just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825500" algn="l"/>
              </a:tabLst>
            </a:pP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Evaluate</a:t>
            </a:r>
            <a:r>
              <a:rPr lang="en-GB"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0" dirty="0">
                <a:solidFill>
                  <a:srgbClr val="454F5B"/>
                </a:solidFill>
                <a:latin typeface="Tahoma"/>
                <a:cs typeface="Tahoma"/>
              </a:rPr>
              <a:t>the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95" dirty="0">
                <a:solidFill>
                  <a:srgbClr val="454F5B"/>
                </a:solidFill>
                <a:latin typeface="Tahoma"/>
                <a:cs typeface="Tahoma"/>
              </a:rPr>
              <a:t>impact</a:t>
            </a:r>
            <a:r>
              <a:rPr lang="en-GB"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00" dirty="0">
                <a:solidFill>
                  <a:srgbClr val="454F5B"/>
                </a:solidFill>
                <a:latin typeface="Tahoma"/>
                <a:cs typeface="Tahoma"/>
              </a:rPr>
              <a:t>of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skin</a:t>
            </a:r>
            <a:r>
              <a:rPr lang="en-GB"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14" dirty="0">
                <a:solidFill>
                  <a:srgbClr val="454F5B"/>
                </a:solidFill>
                <a:latin typeface="Tahoma"/>
                <a:cs typeface="Tahoma"/>
              </a:rPr>
              <a:t>lesion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40" dirty="0">
                <a:solidFill>
                  <a:srgbClr val="454F5B"/>
                </a:solidFill>
                <a:latin typeface="Tahoma"/>
                <a:cs typeface="Tahoma"/>
              </a:rPr>
              <a:t>segmentation</a:t>
            </a:r>
            <a:r>
              <a:rPr lang="en-GB" sz="2000" b="1" spc="-6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75" dirty="0">
                <a:solidFill>
                  <a:srgbClr val="454F5B"/>
                </a:solidFill>
                <a:latin typeface="Tahoma"/>
                <a:cs typeface="Tahoma"/>
              </a:rPr>
              <a:t>on</a:t>
            </a:r>
            <a:r>
              <a:rPr lang="en-GB" sz="2000" spc="-9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0" dirty="0">
                <a:solidFill>
                  <a:srgbClr val="454F5B"/>
                </a:solidFill>
                <a:latin typeface="Tahoma"/>
                <a:cs typeface="Tahoma"/>
              </a:rPr>
              <a:t>the </a:t>
            </a:r>
            <a:r>
              <a:rPr lang="en-GB" sz="2000" spc="-61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35" dirty="0">
                <a:solidFill>
                  <a:srgbClr val="454F5B"/>
                </a:solidFill>
                <a:latin typeface="Tahoma"/>
                <a:cs typeface="Tahoma"/>
              </a:rPr>
              <a:t>accuracy</a:t>
            </a:r>
            <a:r>
              <a:rPr lang="en-GB" sz="2000" spc="-1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00" dirty="0">
                <a:solidFill>
                  <a:srgbClr val="454F5B"/>
                </a:solidFill>
                <a:latin typeface="Tahoma"/>
                <a:cs typeface="Tahoma"/>
              </a:rPr>
              <a:t>of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0" dirty="0">
                <a:solidFill>
                  <a:srgbClr val="454F5B"/>
                </a:solidFill>
                <a:latin typeface="Tahoma"/>
                <a:cs typeface="Tahoma"/>
              </a:rPr>
              <a:t>the</a:t>
            </a:r>
            <a:r>
              <a:rPr lang="en-GB" sz="2000" spc="-1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20" dirty="0">
                <a:solidFill>
                  <a:srgbClr val="454F5B"/>
                </a:solidFill>
                <a:latin typeface="Tahoma"/>
                <a:cs typeface="Tahoma"/>
              </a:rPr>
              <a:t>classifier</a:t>
            </a:r>
            <a:endParaRPr lang="en-GB"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F7673-02FC-4F32-B55F-D93370CACE6F}"/>
              </a:ext>
            </a:extLst>
          </p:cNvPr>
          <p:cNvSpPr txBox="1"/>
          <p:nvPr/>
        </p:nvSpPr>
        <p:spPr>
          <a:xfrm>
            <a:off x="1104900" y="1464817"/>
            <a:ext cx="10675768" cy="1695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700" indent="-381000">
              <a:lnSpc>
                <a:spcPts val="2875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393065" algn="l"/>
                <a:tab pos="393700" algn="l"/>
              </a:tabLst>
            </a:pPr>
            <a:r>
              <a:rPr lang="en-GB" sz="2400" spc="200" dirty="0">
                <a:solidFill>
                  <a:srgbClr val="454F5B"/>
                </a:solidFill>
                <a:latin typeface="Tahoma"/>
                <a:cs typeface="Tahoma"/>
              </a:rPr>
              <a:t>Dermoscopic</a:t>
            </a:r>
            <a:r>
              <a:rPr lang="en-GB" sz="2400" spc="-14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400" spc="185" dirty="0">
                <a:solidFill>
                  <a:srgbClr val="454F5B"/>
                </a:solidFill>
                <a:latin typeface="Tahoma"/>
                <a:cs typeface="Tahoma"/>
              </a:rPr>
              <a:t>images</a:t>
            </a:r>
            <a:r>
              <a:rPr lang="en-GB" sz="2400" spc="-13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400" spc="75" dirty="0">
                <a:solidFill>
                  <a:srgbClr val="454F5B"/>
                </a:solidFill>
                <a:latin typeface="Tahoma"/>
                <a:cs typeface="Tahoma"/>
              </a:rPr>
              <a:t>may:</a:t>
            </a:r>
            <a:endParaRPr lang="en-GB" sz="2400" dirty="0">
              <a:latin typeface="Tahoma"/>
              <a:cs typeface="Tahoma"/>
            </a:endParaRPr>
          </a:p>
          <a:p>
            <a:pPr marL="1308100" marR="328930" lvl="1" indent="-382270">
              <a:lnSpc>
                <a:spcPts val="24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1307465" algn="l"/>
                <a:tab pos="1308100" algn="l"/>
              </a:tabLst>
            </a:pPr>
            <a:r>
              <a:rPr lang="en-GB" sz="2000" spc="155" dirty="0">
                <a:solidFill>
                  <a:srgbClr val="454F5B"/>
                </a:solidFill>
                <a:latin typeface="Tahoma"/>
                <a:cs typeface="Tahoma"/>
              </a:rPr>
              <a:t>Contain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-5" dirty="0">
                <a:solidFill>
                  <a:srgbClr val="454F5B"/>
                </a:solidFill>
                <a:latin typeface="Tahoma"/>
                <a:cs typeface="Tahoma"/>
              </a:rPr>
              <a:t>a</a:t>
            </a:r>
            <a:r>
              <a:rPr lang="en-GB" sz="2000" b="1" spc="125" dirty="0">
                <a:solidFill>
                  <a:srgbClr val="454F5B"/>
                </a:solidFill>
                <a:latin typeface="Malgun Gothic"/>
                <a:cs typeface="Malgun Gothic"/>
              </a:rPr>
              <a:t>rtifact</a:t>
            </a:r>
            <a:r>
              <a:rPr lang="en-GB" sz="2000" b="1" spc="135" dirty="0">
                <a:solidFill>
                  <a:srgbClr val="454F5B"/>
                </a:solidFill>
                <a:latin typeface="Malgun Gothic"/>
                <a:cs typeface="Malgun Gothic"/>
              </a:rPr>
              <a:t>s</a:t>
            </a:r>
            <a:r>
              <a:rPr lang="en-GB" sz="2000" spc="-200" dirty="0">
                <a:solidFill>
                  <a:srgbClr val="454F5B"/>
                </a:solidFill>
                <a:latin typeface="Tahoma"/>
                <a:cs typeface="Tahoma"/>
              </a:rPr>
              <a:t>,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5" dirty="0">
                <a:solidFill>
                  <a:srgbClr val="454F5B"/>
                </a:solidFill>
                <a:latin typeface="Tahoma"/>
                <a:cs typeface="Tahoma"/>
              </a:rPr>
              <a:t>such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-55" dirty="0">
                <a:solidFill>
                  <a:srgbClr val="454F5B"/>
                </a:solidFill>
                <a:latin typeface="Tahoma"/>
                <a:cs typeface="Tahoma"/>
              </a:rPr>
              <a:t>as: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05" dirty="0">
                <a:solidFill>
                  <a:srgbClr val="454F5B"/>
                </a:solidFill>
                <a:latin typeface="Tahoma"/>
                <a:cs typeface="Tahoma"/>
              </a:rPr>
              <a:t>moles,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70" dirty="0">
                <a:solidFill>
                  <a:srgbClr val="454F5B"/>
                </a:solidFill>
                <a:latin typeface="Tahoma"/>
                <a:cs typeface="Tahoma"/>
              </a:rPr>
              <a:t>freckles,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45" dirty="0">
                <a:solidFill>
                  <a:srgbClr val="454F5B"/>
                </a:solidFill>
                <a:latin typeface="Tahoma"/>
                <a:cs typeface="Tahoma"/>
              </a:rPr>
              <a:t>hair,  </a:t>
            </a:r>
            <a:r>
              <a:rPr lang="en-GB" sz="2000" spc="105" dirty="0">
                <a:solidFill>
                  <a:srgbClr val="454F5B"/>
                </a:solidFill>
                <a:latin typeface="Tahoma"/>
                <a:cs typeface="Tahoma"/>
              </a:rPr>
              <a:t>patches,</a:t>
            </a:r>
            <a:r>
              <a:rPr lang="en-GB" sz="2000" spc="-1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0" dirty="0">
                <a:solidFill>
                  <a:srgbClr val="454F5B"/>
                </a:solidFill>
                <a:latin typeface="Tahoma"/>
                <a:cs typeface="Tahoma"/>
              </a:rPr>
              <a:t>shading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85" dirty="0">
                <a:solidFill>
                  <a:srgbClr val="454F5B"/>
                </a:solidFill>
                <a:latin typeface="Tahoma"/>
                <a:cs typeface="Tahoma"/>
              </a:rPr>
              <a:t>and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65" dirty="0">
                <a:solidFill>
                  <a:srgbClr val="454F5B"/>
                </a:solidFill>
                <a:latin typeface="Tahoma"/>
                <a:cs typeface="Tahoma"/>
              </a:rPr>
              <a:t>noise.</a:t>
            </a:r>
            <a:endParaRPr lang="en-GB" sz="2000" dirty="0">
              <a:latin typeface="Tahoma"/>
              <a:cs typeface="Tahoma"/>
            </a:endParaRPr>
          </a:p>
          <a:p>
            <a:pPr marL="1308100" marR="5080" lvl="1" indent="-382270">
              <a:lnSpc>
                <a:spcPts val="2400"/>
              </a:lnSpc>
              <a:buFont typeface="Arial" panose="020B0604020202020204" pitchFamily="34" charset="0"/>
              <a:buChar char="•"/>
              <a:tabLst>
                <a:tab pos="1307465" algn="l"/>
                <a:tab pos="1308100" algn="l"/>
              </a:tabLst>
            </a:pPr>
            <a:r>
              <a:rPr lang="en-GB" sz="2000" spc="125" dirty="0">
                <a:solidFill>
                  <a:srgbClr val="454F5B"/>
                </a:solidFill>
                <a:latin typeface="Tahoma"/>
                <a:cs typeface="Tahoma"/>
              </a:rPr>
              <a:t>Present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60" dirty="0">
                <a:solidFill>
                  <a:srgbClr val="454F5B"/>
                </a:solidFill>
                <a:latin typeface="Tahoma"/>
                <a:cs typeface="Tahoma"/>
              </a:rPr>
              <a:t>low</a:t>
            </a:r>
            <a:r>
              <a:rPr lang="en-GB" sz="2000" b="1" spc="-14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30" dirty="0">
                <a:solidFill>
                  <a:srgbClr val="454F5B"/>
                </a:solidFill>
                <a:latin typeface="Tahoma"/>
                <a:cs typeface="Tahoma"/>
              </a:rPr>
              <a:t>contrast</a:t>
            </a:r>
            <a:r>
              <a:rPr lang="en-GB" sz="2000" b="1" spc="-6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55" dirty="0">
                <a:solidFill>
                  <a:srgbClr val="454F5B"/>
                </a:solidFill>
                <a:latin typeface="Tahoma"/>
                <a:cs typeface="Tahoma"/>
              </a:rPr>
              <a:t>images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70" dirty="0">
                <a:solidFill>
                  <a:srgbClr val="454F5B"/>
                </a:solidFill>
                <a:latin typeface="Tahoma"/>
                <a:cs typeface="Tahoma"/>
              </a:rPr>
              <a:t>between</a:t>
            </a:r>
            <a:r>
              <a:rPr lang="en-GB" sz="2000" spc="-105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14" dirty="0">
                <a:solidFill>
                  <a:srgbClr val="454F5B"/>
                </a:solidFill>
                <a:latin typeface="Tahoma"/>
                <a:cs typeface="Tahoma"/>
              </a:rPr>
              <a:t>lesion</a:t>
            </a:r>
            <a:r>
              <a:rPr lang="en-GB" sz="2000" spc="-10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85" dirty="0">
                <a:solidFill>
                  <a:srgbClr val="454F5B"/>
                </a:solidFill>
                <a:latin typeface="Tahoma"/>
                <a:cs typeface="Tahoma"/>
              </a:rPr>
              <a:t>and </a:t>
            </a:r>
            <a:r>
              <a:rPr lang="en-GB" sz="2000" spc="-61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70" dirty="0">
                <a:solidFill>
                  <a:srgbClr val="454F5B"/>
                </a:solidFill>
                <a:latin typeface="Tahoma"/>
                <a:cs typeface="Tahoma"/>
              </a:rPr>
              <a:t>background</a:t>
            </a:r>
            <a:endParaRPr lang="en-GB" sz="2000" dirty="0">
              <a:latin typeface="Tahoma"/>
              <a:cs typeface="Tahoma"/>
            </a:endParaRPr>
          </a:p>
          <a:p>
            <a:pPr marL="1308100" lvl="1" indent="-382270">
              <a:lnSpc>
                <a:spcPts val="2320"/>
              </a:lnSpc>
              <a:buFont typeface="Arial" panose="020B0604020202020204" pitchFamily="34" charset="0"/>
              <a:buChar char="•"/>
              <a:tabLst>
                <a:tab pos="1307465" algn="l"/>
                <a:tab pos="1308100" algn="l"/>
              </a:tabLst>
            </a:pPr>
            <a:r>
              <a:rPr lang="en-GB" sz="2000" spc="155" dirty="0">
                <a:solidFill>
                  <a:srgbClr val="454F5B"/>
                </a:solidFill>
                <a:latin typeface="Tahoma"/>
                <a:cs typeface="Tahoma"/>
              </a:rPr>
              <a:t>Contain</a:t>
            </a:r>
            <a:r>
              <a:rPr lang="en-GB" sz="2000" spc="-114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60" dirty="0">
                <a:solidFill>
                  <a:srgbClr val="454F5B"/>
                </a:solidFill>
                <a:latin typeface="Tahoma"/>
                <a:cs typeface="Tahoma"/>
              </a:rPr>
              <a:t>multiple</a:t>
            </a:r>
            <a:r>
              <a:rPr lang="en-GB" sz="2000" b="1" spc="-80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spc="120" dirty="0">
                <a:solidFill>
                  <a:srgbClr val="454F5B"/>
                </a:solidFill>
                <a:latin typeface="Tahoma"/>
                <a:cs typeface="Tahoma"/>
              </a:rPr>
              <a:t>skin</a:t>
            </a:r>
            <a:r>
              <a:rPr lang="en-GB" sz="2000" spc="-114" dirty="0">
                <a:solidFill>
                  <a:srgbClr val="454F5B"/>
                </a:solidFill>
                <a:latin typeface="Tahoma"/>
                <a:cs typeface="Tahoma"/>
              </a:rPr>
              <a:t> </a:t>
            </a:r>
            <a:r>
              <a:rPr lang="en-GB" sz="2000" b="1" spc="25" dirty="0">
                <a:solidFill>
                  <a:srgbClr val="454F5B"/>
                </a:solidFill>
                <a:latin typeface="Tahoma"/>
                <a:cs typeface="Tahoma"/>
              </a:rPr>
              <a:t>lesions</a:t>
            </a:r>
            <a:endParaRPr lang="en-GB" sz="2000" dirty="0">
              <a:latin typeface="Tahoma"/>
              <a:cs typeface="Tahoma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2A72112B-7591-40D3-8D12-71D86F39672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492" y="4455897"/>
            <a:ext cx="2083015" cy="1457586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1BA892D9-7EFD-449F-8816-1DD32075B7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3001" y="4455898"/>
            <a:ext cx="2083015" cy="1457585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7747DCCE-5E4C-4F4F-B8B9-DCC31004FB2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2784" y="4455906"/>
            <a:ext cx="2083015" cy="1457577"/>
          </a:xfrm>
          <a:prstGeom prst="rect">
            <a:avLst/>
          </a:prstGeom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0C1C3BC0-0BFD-4DDE-A19C-59E4002A318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02567" y="4455898"/>
            <a:ext cx="2083015" cy="14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2654" y="2016885"/>
            <a:ext cx="11087100" cy="3158795"/>
          </a:xfrm>
        </p:spPr>
        <p:txBody>
          <a:bodyPr/>
          <a:lstStyle/>
          <a:p>
            <a:r>
              <a:rPr lang="en-US" dirty="0"/>
              <a:t>State-of-the-art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lang="en-IN" sz="2800" b="1" spc="-2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spc="45" dirty="0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06C5FB7A-7BB6-4B16-9C1F-3B39D72F5703}"/>
              </a:ext>
            </a:extLst>
          </p:cNvPr>
          <p:cNvGrpSpPr/>
          <p:nvPr/>
        </p:nvGrpSpPr>
        <p:grpSpPr>
          <a:xfrm>
            <a:off x="1033876" y="1663330"/>
            <a:ext cx="9255341" cy="4693081"/>
            <a:chOff x="997284" y="2080582"/>
            <a:chExt cx="7911465" cy="4366260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22F45813-7990-425D-A77A-59281C02B6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284" y="2080582"/>
              <a:ext cx="7329333" cy="4365648"/>
            </a:xfrm>
            <a:prstGeom prst="rect">
              <a:avLst/>
            </a:prstGeom>
          </p:spPr>
        </p:pic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ADEFF318-C4BA-47B9-8507-EAE325251B80}"/>
                </a:ext>
              </a:extLst>
            </p:cNvPr>
            <p:cNvSpPr/>
            <p:nvPr/>
          </p:nvSpPr>
          <p:spPr>
            <a:xfrm>
              <a:off x="7676793" y="4109208"/>
              <a:ext cx="1226820" cy="791210"/>
            </a:xfrm>
            <a:custGeom>
              <a:avLst/>
              <a:gdLst/>
              <a:ahLst/>
              <a:cxnLst/>
              <a:rect l="l" t="t" r="r" b="b"/>
              <a:pathLst>
                <a:path w="1226820" h="791210">
                  <a:moveTo>
                    <a:pt x="787071" y="717487"/>
                  </a:moveTo>
                  <a:lnTo>
                    <a:pt x="468506" y="717487"/>
                  </a:lnTo>
                  <a:lnTo>
                    <a:pt x="504903" y="753214"/>
                  </a:lnTo>
                  <a:lnTo>
                    <a:pt x="550286" y="778104"/>
                  </a:lnTo>
                  <a:lnTo>
                    <a:pt x="601695" y="791000"/>
                  </a:lnTo>
                  <a:lnTo>
                    <a:pt x="656172" y="790748"/>
                  </a:lnTo>
                  <a:lnTo>
                    <a:pt x="708375" y="777018"/>
                  </a:lnTo>
                  <a:lnTo>
                    <a:pt x="753303" y="751494"/>
                  </a:lnTo>
                  <a:lnTo>
                    <a:pt x="787071" y="717487"/>
                  </a:lnTo>
                  <a:close/>
                </a:path>
                <a:path w="1226820" h="791210">
                  <a:moveTo>
                    <a:pt x="295655" y="69590"/>
                  </a:moveTo>
                  <a:lnTo>
                    <a:pt x="243450" y="77339"/>
                  </a:lnTo>
                  <a:lnTo>
                    <a:pt x="194811" y="97833"/>
                  </a:lnTo>
                  <a:lnTo>
                    <a:pt x="154578" y="129409"/>
                  </a:lnTo>
                  <a:lnTo>
                    <a:pt x="126361" y="168777"/>
                  </a:lnTo>
                  <a:lnTo>
                    <a:pt x="111451" y="213422"/>
                  </a:lnTo>
                  <a:lnTo>
                    <a:pt x="111141" y="260824"/>
                  </a:lnTo>
                  <a:lnTo>
                    <a:pt x="110112" y="263283"/>
                  </a:lnTo>
                  <a:lnTo>
                    <a:pt x="72434" y="272182"/>
                  </a:lnTo>
                  <a:lnTo>
                    <a:pt x="16321" y="316554"/>
                  </a:lnTo>
                  <a:lnTo>
                    <a:pt x="0" y="383067"/>
                  </a:lnTo>
                  <a:lnTo>
                    <a:pt x="9759" y="415615"/>
                  </a:lnTo>
                  <a:lnTo>
                    <a:pt x="30275" y="443989"/>
                  </a:lnTo>
                  <a:lnTo>
                    <a:pt x="60399" y="465877"/>
                  </a:lnTo>
                  <a:lnTo>
                    <a:pt x="38971" y="493431"/>
                  </a:lnTo>
                  <a:lnTo>
                    <a:pt x="28224" y="524662"/>
                  </a:lnTo>
                  <a:lnTo>
                    <a:pt x="28531" y="557281"/>
                  </a:lnTo>
                  <a:lnTo>
                    <a:pt x="40269" y="589002"/>
                  </a:lnTo>
                  <a:lnTo>
                    <a:pt x="62424" y="616110"/>
                  </a:lnTo>
                  <a:lnTo>
                    <a:pt x="92189" y="635690"/>
                  </a:lnTo>
                  <a:lnTo>
                    <a:pt x="127241" y="646646"/>
                  </a:lnTo>
                  <a:lnTo>
                    <a:pt x="165257" y="647886"/>
                  </a:lnTo>
                  <a:lnTo>
                    <a:pt x="190699" y="679297"/>
                  </a:lnTo>
                  <a:lnTo>
                    <a:pt x="222373" y="705398"/>
                  </a:lnTo>
                  <a:lnTo>
                    <a:pt x="259248" y="725496"/>
                  </a:lnTo>
                  <a:lnTo>
                    <a:pt x="300296" y="738896"/>
                  </a:lnTo>
                  <a:lnTo>
                    <a:pt x="343543" y="744843"/>
                  </a:lnTo>
                  <a:lnTo>
                    <a:pt x="386849" y="743148"/>
                  </a:lnTo>
                  <a:lnTo>
                    <a:pt x="428930" y="733975"/>
                  </a:lnTo>
                  <a:lnTo>
                    <a:pt x="468506" y="717487"/>
                  </a:lnTo>
                  <a:lnTo>
                    <a:pt x="787071" y="717487"/>
                  </a:lnTo>
                  <a:lnTo>
                    <a:pt x="788504" y="716043"/>
                  </a:lnTo>
                  <a:lnTo>
                    <a:pt x="811529" y="672527"/>
                  </a:lnTo>
                  <a:lnTo>
                    <a:pt x="983948" y="672527"/>
                  </a:lnTo>
                  <a:lnTo>
                    <a:pt x="1012913" y="653748"/>
                  </a:lnTo>
                  <a:lnTo>
                    <a:pt x="1039646" y="624089"/>
                  </a:lnTo>
                  <a:lnTo>
                    <a:pt x="1056692" y="589350"/>
                  </a:lnTo>
                  <a:lnTo>
                    <a:pt x="1062874" y="551265"/>
                  </a:lnTo>
                  <a:lnTo>
                    <a:pt x="1111399" y="539314"/>
                  </a:lnTo>
                  <a:lnTo>
                    <a:pt x="1154079" y="517142"/>
                  </a:lnTo>
                  <a:lnTo>
                    <a:pt x="1188904" y="486128"/>
                  </a:lnTo>
                  <a:lnTo>
                    <a:pt x="1213862" y="447652"/>
                  </a:lnTo>
                  <a:lnTo>
                    <a:pt x="1226607" y="404805"/>
                  </a:lnTo>
                  <a:lnTo>
                    <a:pt x="1226362" y="361234"/>
                  </a:lnTo>
                  <a:lnTo>
                    <a:pt x="1213466" y="319162"/>
                  </a:lnTo>
                  <a:lnTo>
                    <a:pt x="1188261" y="280811"/>
                  </a:lnTo>
                  <a:lnTo>
                    <a:pt x="1197792" y="253448"/>
                  </a:lnTo>
                  <a:lnTo>
                    <a:pt x="1196358" y="197169"/>
                  </a:lnTo>
                  <a:lnTo>
                    <a:pt x="1168254" y="145919"/>
                  </a:lnTo>
                  <a:lnTo>
                    <a:pt x="1119095" y="109942"/>
                  </a:lnTo>
                  <a:lnTo>
                    <a:pt x="1088834" y="99505"/>
                  </a:lnTo>
                  <a:lnTo>
                    <a:pt x="1086235" y="92645"/>
                  </a:lnTo>
                  <a:lnTo>
                    <a:pt x="398193" y="92645"/>
                  </a:lnTo>
                  <a:lnTo>
                    <a:pt x="348283" y="74665"/>
                  </a:lnTo>
                  <a:lnTo>
                    <a:pt x="295655" y="69590"/>
                  </a:lnTo>
                  <a:close/>
                </a:path>
                <a:path w="1226820" h="791210">
                  <a:moveTo>
                    <a:pt x="983948" y="672527"/>
                  </a:moveTo>
                  <a:lnTo>
                    <a:pt x="811529" y="672527"/>
                  </a:lnTo>
                  <a:lnTo>
                    <a:pt x="851445" y="688372"/>
                  </a:lnTo>
                  <a:lnTo>
                    <a:pt x="893972" y="694369"/>
                  </a:lnTo>
                  <a:lnTo>
                    <a:pt x="936813" y="690463"/>
                  </a:lnTo>
                  <a:lnTo>
                    <a:pt x="977672" y="676597"/>
                  </a:lnTo>
                  <a:lnTo>
                    <a:pt x="983948" y="672527"/>
                  </a:lnTo>
                  <a:close/>
                </a:path>
                <a:path w="1226820" h="791210">
                  <a:moveTo>
                    <a:pt x="544315" y="22311"/>
                  </a:moveTo>
                  <a:lnTo>
                    <a:pt x="474869" y="31704"/>
                  </a:lnTo>
                  <a:lnTo>
                    <a:pt x="418318" y="67046"/>
                  </a:lnTo>
                  <a:lnTo>
                    <a:pt x="398193" y="92645"/>
                  </a:lnTo>
                  <a:lnTo>
                    <a:pt x="1086235" y="92645"/>
                  </a:lnTo>
                  <a:lnTo>
                    <a:pt x="1076469" y="66866"/>
                  </a:lnTo>
                  <a:lnTo>
                    <a:pt x="1071209" y="60175"/>
                  </a:lnTo>
                  <a:lnTo>
                    <a:pt x="638248" y="60175"/>
                  </a:lnTo>
                  <a:lnTo>
                    <a:pt x="610316" y="41077"/>
                  </a:lnTo>
                  <a:lnTo>
                    <a:pt x="578552" y="28327"/>
                  </a:lnTo>
                  <a:lnTo>
                    <a:pt x="544315" y="22311"/>
                  </a:lnTo>
                  <a:close/>
                </a:path>
                <a:path w="1226820" h="791210">
                  <a:moveTo>
                    <a:pt x="737516" y="282"/>
                  </a:moveTo>
                  <a:lnTo>
                    <a:pt x="706710" y="6399"/>
                  </a:lnTo>
                  <a:lnTo>
                    <a:pt x="679064" y="18922"/>
                  </a:lnTo>
                  <a:lnTo>
                    <a:pt x="655828" y="37099"/>
                  </a:lnTo>
                  <a:lnTo>
                    <a:pt x="638248" y="60175"/>
                  </a:lnTo>
                  <a:lnTo>
                    <a:pt x="1071209" y="60175"/>
                  </a:lnTo>
                  <a:lnTo>
                    <a:pt x="1057492" y="42726"/>
                  </a:lnTo>
                  <a:lnTo>
                    <a:pt x="847801" y="42726"/>
                  </a:lnTo>
                  <a:lnTo>
                    <a:pt x="825610" y="22961"/>
                  </a:lnTo>
                  <a:lnTo>
                    <a:pt x="798907" y="8943"/>
                  </a:lnTo>
                  <a:lnTo>
                    <a:pt x="769081" y="1205"/>
                  </a:lnTo>
                  <a:lnTo>
                    <a:pt x="737516" y="282"/>
                  </a:lnTo>
                  <a:close/>
                </a:path>
                <a:path w="1226820" h="791210">
                  <a:moveTo>
                    <a:pt x="949904" y="0"/>
                  </a:moveTo>
                  <a:lnTo>
                    <a:pt x="911931" y="5469"/>
                  </a:lnTo>
                  <a:lnTo>
                    <a:pt x="877154" y="19915"/>
                  </a:lnTo>
                  <a:lnTo>
                    <a:pt x="847801" y="42726"/>
                  </a:lnTo>
                  <a:lnTo>
                    <a:pt x="1057492" y="42726"/>
                  </a:lnTo>
                  <a:lnTo>
                    <a:pt x="1054629" y="39084"/>
                  </a:lnTo>
                  <a:lnTo>
                    <a:pt x="1024894" y="17664"/>
                  </a:lnTo>
                  <a:lnTo>
                    <a:pt x="988844" y="4115"/>
                  </a:lnTo>
                  <a:lnTo>
                    <a:pt x="949904" y="0"/>
                  </a:lnTo>
                  <a:close/>
                </a:path>
              </a:pathLst>
            </a:custGeom>
            <a:solidFill>
              <a:srgbClr val="C7F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2AD48D44-8A01-4926-95E9-F7FFB52AB6F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5778" y="4841341"/>
              <a:ext cx="144473" cy="181195"/>
            </a:xfrm>
            <a:prstGeom prst="rect">
              <a:avLst/>
            </a:prstGeom>
          </p:spPr>
        </p:pic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25AE1423-6400-4FE5-B1FB-687FBE804EA0}"/>
                </a:ext>
              </a:extLst>
            </p:cNvPr>
            <p:cNvSpPr/>
            <p:nvPr/>
          </p:nvSpPr>
          <p:spPr>
            <a:xfrm>
              <a:off x="7676793" y="4109209"/>
              <a:ext cx="1226820" cy="913765"/>
            </a:xfrm>
            <a:custGeom>
              <a:avLst/>
              <a:gdLst/>
              <a:ahLst/>
              <a:cxnLst/>
              <a:rect l="l" t="t" r="r" b="b"/>
              <a:pathLst>
                <a:path w="1226820" h="913764">
                  <a:moveTo>
                    <a:pt x="111141" y="260823"/>
                  </a:moveTo>
                  <a:lnTo>
                    <a:pt x="111451" y="213421"/>
                  </a:lnTo>
                  <a:lnTo>
                    <a:pt x="126361" y="168777"/>
                  </a:lnTo>
                  <a:lnTo>
                    <a:pt x="154578" y="129408"/>
                  </a:lnTo>
                  <a:lnTo>
                    <a:pt x="194811" y="97833"/>
                  </a:lnTo>
                  <a:lnTo>
                    <a:pt x="243451" y="77340"/>
                  </a:lnTo>
                  <a:lnTo>
                    <a:pt x="295655" y="69590"/>
                  </a:lnTo>
                  <a:lnTo>
                    <a:pt x="348282" y="74665"/>
                  </a:lnTo>
                  <a:lnTo>
                    <a:pt x="398191" y="92646"/>
                  </a:lnTo>
                  <a:lnTo>
                    <a:pt x="444263" y="46489"/>
                  </a:lnTo>
                  <a:lnTo>
                    <a:pt x="508964" y="23416"/>
                  </a:lnTo>
                  <a:lnTo>
                    <a:pt x="544314" y="22311"/>
                  </a:lnTo>
                  <a:lnTo>
                    <a:pt x="578551" y="28327"/>
                  </a:lnTo>
                  <a:lnTo>
                    <a:pt x="610316" y="41077"/>
                  </a:lnTo>
                  <a:lnTo>
                    <a:pt x="638249" y="60176"/>
                  </a:lnTo>
                  <a:lnTo>
                    <a:pt x="655828" y="37099"/>
                  </a:lnTo>
                  <a:lnTo>
                    <a:pt x="679064" y="18923"/>
                  </a:lnTo>
                  <a:lnTo>
                    <a:pt x="706710" y="6400"/>
                  </a:lnTo>
                  <a:lnTo>
                    <a:pt x="737516" y="283"/>
                  </a:lnTo>
                  <a:lnTo>
                    <a:pt x="769080" y="1206"/>
                  </a:lnTo>
                  <a:lnTo>
                    <a:pt x="798907" y="8943"/>
                  </a:lnTo>
                  <a:lnTo>
                    <a:pt x="825609" y="22961"/>
                  </a:lnTo>
                  <a:lnTo>
                    <a:pt x="847799" y="42726"/>
                  </a:lnTo>
                  <a:lnTo>
                    <a:pt x="877153" y="19915"/>
                  </a:lnTo>
                  <a:lnTo>
                    <a:pt x="911930" y="5469"/>
                  </a:lnTo>
                  <a:lnTo>
                    <a:pt x="949903" y="0"/>
                  </a:lnTo>
                  <a:lnTo>
                    <a:pt x="988844" y="4116"/>
                  </a:lnTo>
                  <a:lnTo>
                    <a:pt x="1024894" y="17664"/>
                  </a:lnTo>
                  <a:lnTo>
                    <a:pt x="1054629" y="39083"/>
                  </a:lnTo>
                  <a:lnTo>
                    <a:pt x="1076469" y="66865"/>
                  </a:lnTo>
                  <a:lnTo>
                    <a:pt x="1088834" y="99503"/>
                  </a:lnTo>
                  <a:lnTo>
                    <a:pt x="1145852" y="125622"/>
                  </a:lnTo>
                  <a:lnTo>
                    <a:pt x="1185444" y="170211"/>
                  </a:lnTo>
                  <a:lnTo>
                    <a:pt x="1200482" y="225241"/>
                  </a:lnTo>
                  <a:lnTo>
                    <a:pt x="1197791" y="253447"/>
                  </a:lnTo>
                  <a:lnTo>
                    <a:pt x="1188261" y="280811"/>
                  </a:lnTo>
                  <a:lnTo>
                    <a:pt x="1213465" y="319161"/>
                  </a:lnTo>
                  <a:lnTo>
                    <a:pt x="1226361" y="361234"/>
                  </a:lnTo>
                  <a:lnTo>
                    <a:pt x="1226606" y="404805"/>
                  </a:lnTo>
                  <a:lnTo>
                    <a:pt x="1213861" y="447653"/>
                  </a:lnTo>
                  <a:lnTo>
                    <a:pt x="1188904" y="486128"/>
                  </a:lnTo>
                  <a:lnTo>
                    <a:pt x="1154079" y="517142"/>
                  </a:lnTo>
                  <a:lnTo>
                    <a:pt x="1111399" y="539314"/>
                  </a:lnTo>
                  <a:lnTo>
                    <a:pt x="1062874" y="551266"/>
                  </a:lnTo>
                  <a:lnTo>
                    <a:pt x="1056691" y="589350"/>
                  </a:lnTo>
                  <a:lnTo>
                    <a:pt x="1039645" y="624088"/>
                  </a:lnTo>
                  <a:lnTo>
                    <a:pt x="1012912" y="653748"/>
                  </a:lnTo>
                  <a:lnTo>
                    <a:pt x="977671" y="676596"/>
                  </a:lnTo>
                  <a:lnTo>
                    <a:pt x="936812" y="690463"/>
                  </a:lnTo>
                  <a:lnTo>
                    <a:pt x="893971" y="694369"/>
                  </a:lnTo>
                  <a:lnTo>
                    <a:pt x="851444" y="688371"/>
                  </a:lnTo>
                  <a:lnTo>
                    <a:pt x="811529" y="672526"/>
                  </a:lnTo>
                  <a:lnTo>
                    <a:pt x="788504" y="716042"/>
                  </a:lnTo>
                  <a:lnTo>
                    <a:pt x="753302" y="751494"/>
                  </a:lnTo>
                  <a:lnTo>
                    <a:pt x="708374" y="777017"/>
                  </a:lnTo>
                  <a:lnTo>
                    <a:pt x="656171" y="790748"/>
                  </a:lnTo>
                  <a:lnTo>
                    <a:pt x="601694" y="791000"/>
                  </a:lnTo>
                  <a:lnTo>
                    <a:pt x="550284" y="778104"/>
                  </a:lnTo>
                  <a:lnTo>
                    <a:pt x="504902" y="753214"/>
                  </a:lnTo>
                  <a:lnTo>
                    <a:pt x="468506" y="717486"/>
                  </a:lnTo>
                  <a:lnTo>
                    <a:pt x="428930" y="733974"/>
                  </a:lnTo>
                  <a:lnTo>
                    <a:pt x="386848" y="743147"/>
                  </a:lnTo>
                  <a:lnTo>
                    <a:pt x="343543" y="744842"/>
                  </a:lnTo>
                  <a:lnTo>
                    <a:pt x="300296" y="738896"/>
                  </a:lnTo>
                  <a:lnTo>
                    <a:pt x="259248" y="725495"/>
                  </a:lnTo>
                  <a:lnTo>
                    <a:pt x="222373" y="705397"/>
                  </a:lnTo>
                  <a:lnTo>
                    <a:pt x="190699" y="679296"/>
                  </a:lnTo>
                  <a:lnTo>
                    <a:pt x="165256" y="647886"/>
                  </a:lnTo>
                  <a:lnTo>
                    <a:pt x="92188" y="635689"/>
                  </a:lnTo>
                  <a:lnTo>
                    <a:pt x="40269" y="589001"/>
                  </a:lnTo>
                  <a:lnTo>
                    <a:pt x="28224" y="524660"/>
                  </a:lnTo>
                  <a:lnTo>
                    <a:pt x="38971" y="493429"/>
                  </a:lnTo>
                  <a:lnTo>
                    <a:pt x="60399" y="465876"/>
                  </a:lnTo>
                  <a:lnTo>
                    <a:pt x="30275" y="443988"/>
                  </a:lnTo>
                  <a:lnTo>
                    <a:pt x="9759" y="415614"/>
                  </a:lnTo>
                  <a:lnTo>
                    <a:pt x="0" y="383067"/>
                  </a:lnTo>
                  <a:lnTo>
                    <a:pt x="2146" y="348658"/>
                  </a:lnTo>
                  <a:lnTo>
                    <a:pt x="16321" y="316553"/>
                  </a:lnTo>
                  <a:lnTo>
                    <a:pt x="40459" y="290500"/>
                  </a:lnTo>
                  <a:lnTo>
                    <a:pt x="72433" y="272182"/>
                  </a:lnTo>
                  <a:lnTo>
                    <a:pt x="110111" y="263283"/>
                  </a:lnTo>
                  <a:lnTo>
                    <a:pt x="111141" y="260823"/>
                  </a:lnTo>
                  <a:close/>
                </a:path>
                <a:path w="1226820" h="913764">
                  <a:moveTo>
                    <a:pt x="381361" y="891253"/>
                  </a:moveTo>
                  <a:lnTo>
                    <a:pt x="379626" y="899846"/>
                  </a:lnTo>
                  <a:lnTo>
                    <a:pt x="374895" y="906863"/>
                  </a:lnTo>
                  <a:lnTo>
                    <a:pt x="367878" y="911593"/>
                  </a:lnTo>
                  <a:lnTo>
                    <a:pt x="359286" y="913328"/>
                  </a:lnTo>
                  <a:lnTo>
                    <a:pt x="350693" y="911593"/>
                  </a:lnTo>
                  <a:lnTo>
                    <a:pt x="343676" y="906863"/>
                  </a:lnTo>
                  <a:lnTo>
                    <a:pt x="338946" y="899846"/>
                  </a:lnTo>
                  <a:lnTo>
                    <a:pt x="337211" y="891253"/>
                  </a:lnTo>
                  <a:lnTo>
                    <a:pt x="338946" y="882660"/>
                  </a:lnTo>
                  <a:lnTo>
                    <a:pt x="343676" y="875643"/>
                  </a:lnTo>
                  <a:lnTo>
                    <a:pt x="350693" y="870913"/>
                  </a:lnTo>
                  <a:lnTo>
                    <a:pt x="359286" y="869178"/>
                  </a:lnTo>
                  <a:lnTo>
                    <a:pt x="367878" y="870913"/>
                  </a:lnTo>
                  <a:lnTo>
                    <a:pt x="374895" y="875643"/>
                  </a:lnTo>
                  <a:lnTo>
                    <a:pt x="379626" y="882660"/>
                  </a:lnTo>
                  <a:lnTo>
                    <a:pt x="381361" y="891253"/>
                  </a:lnTo>
                  <a:close/>
                </a:path>
                <a:path w="1226820" h="913764">
                  <a:moveTo>
                    <a:pt x="417286" y="864421"/>
                  </a:moveTo>
                  <a:lnTo>
                    <a:pt x="413816" y="881606"/>
                  </a:lnTo>
                  <a:lnTo>
                    <a:pt x="404355" y="895640"/>
                  </a:lnTo>
                  <a:lnTo>
                    <a:pt x="390321" y="905101"/>
                  </a:lnTo>
                  <a:lnTo>
                    <a:pt x="373136" y="908571"/>
                  </a:lnTo>
                  <a:lnTo>
                    <a:pt x="355950" y="905101"/>
                  </a:lnTo>
                  <a:lnTo>
                    <a:pt x="341917" y="895640"/>
                  </a:lnTo>
                  <a:lnTo>
                    <a:pt x="332455" y="881606"/>
                  </a:lnTo>
                  <a:lnTo>
                    <a:pt x="328986" y="864421"/>
                  </a:lnTo>
                  <a:lnTo>
                    <a:pt x="332455" y="847236"/>
                  </a:lnTo>
                  <a:lnTo>
                    <a:pt x="341917" y="833202"/>
                  </a:lnTo>
                  <a:lnTo>
                    <a:pt x="355950" y="823740"/>
                  </a:lnTo>
                  <a:lnTo>
                    <a:pt x="373136" y="820271"/>
                  </a:lnTo>
                  <a:lnTo>
                    <a:pt x="390321" y="823740"/>
                  </a:lnTo>
                  <a:lnTo>
                    <a:pt x="404355" y="833202"/>
                  </a:lnTo>
                  <a:lnTo>
                    <a:pt x="413816" y="847236"/>
                  </a:lnTo>
                  <a:lnTo>
                    <a:pt x="417286" y="864421"/>
                  </a:lnTo>
                  <a:close/>
                </a:path>
                <a:path w="1226820" h="913764">
                  <a:moveTo>
                    <a:pt x="473459" y="798358"/>
                  </a:moveTo>
                  <a:lnTo>
                    <a:pt x="468254" y="824136"/>
                  </a:lnTo>
                  <a:lnTo>
                    <a:pt x="454062" y="845186"/>
                  </a:lnTo>
                  <a:lnTo>
                    <a:pt x="433011" y="859379"/>
                  </a:lnTo>
                  <a:lnTo>
                    <a:pt x="407234" y="864583"/>
                  </a:lnTo>
                  <a:lnTo>
                    <a:pt x="381456" y="859379"/>
                  </a:lnTo>
                  <a:lnTo>
                    <a:pt x="360406" y="845186"/>
                  </a:lnTo>
                  <a:lnTo>
                    <a:pt x="346213" y="824136"/>
                  </a:lnTo>
                  <a:lnTo>
                    <a:pt x="341009" y="798358"/>
                  </a:lnTo>
                  <a:lnTo>
                    <a:pt x="346213" y="772580"/>
                  </a:lnTo>
                  <a:lnTo>
                    <a:pt x="360406" y="751530"/>
                  </a:lnTo>
                  <a:lnTo>
                    <a:pt x="381456" y="737337"/>
                  </a:lnTo>
                  <a:lnTo>
                    <a:pt x="407234" y="732133"/>
                  </a:lnTo>
                  <a:lnTo>
                    <a:pt x="433011" y="737337"/>
                  </a:lnTo>
                  <a:lnTo>
                    <a:pt x="454062" y="751530"/>
                  </a:lnTo>
                  <a:lnTo>
                    <a:pt x="468254" y="772580"/>
                  </a:lnTo>
                  <a:lnTo>
                    <a:pt x="473459" y="798358"/>
                  </a:lnTo>
                  <a:close/>
                </a:path>
                <a:path w="1226820" h="913764">
                  <a:moveTo>
                    <a:pt x="133671" y="477413"/>
                  </a:moveTo>
                  <a:lnTo>
                    <a:pt x="114890" y="477439"/>
                  </a:lnTo>
                  <a:lnTo>
                    <a:pt x="96426" y="474969"/>
                  </a:lnTo>
                  <a:lnTo>
                    <a:pt x="78595" y="470065"/>
                  </a:lnTo>
                  <a:lnTo>
                    <a:pt x="61714" y="462793"/>
                  </a:lnTo>
                </a:path>
                <a:path w="1226820" h="913764">
                  <a:moveTo>
                    <a:pt x="197161" y="637413"/>
                  </a:moveTo>
                  <a:lnTo>
                    <a:pt x="189499" y="639840"/>
                  </a:lnTo>
                  <a:lnTo>
                    <a:pt x="181681" y="641819"/>
                  </a:lnTo>
                  <a:lnTo>
                    <a:pt x="173732" y="643345"/>
                  </a:lnTo>
                  <a:lnTo>
                    <a:pt x="165676" y="644411"/>
                  </a:lnTo>
                </a:path>
                <a:path w="1226820" h="913764">
                  <a:moveTo>
                    <a:pt x="468436" y="714293"/>
                  </a:moveTo>
                  <a:lnTo>
                    <a:pt x="462973" y="706656"/>
                  </a:lnTo>
                  <a:lnTo>
                    <a:pt x="457984" y="698779"/>
                  </a:lnTo>
                  <a:lnTo>
                    <a:pt x="453478" y="690679"/>
                  </a:lnTo>
                  <a:lnTo>
                    <a:pt x="449466" y="682373"/>
                  </a:lnTo>
                </a:path>
                <a:path w="1226820" h="913764">
                  <a:moveTo>
                    <a:pt x="819229" y="634698"/>
                  </a:moveTo>
                  <a:lnTo>
                    <a:pt x="818125" y="643577"/>
                  </a:lnTo>
                  <a:lnTo>
                    <a:pt x="816492" y="652387"/>
                  </a:lnTo>
                  <a:lnTo>
                    <a:pt x="814334" y="661107"/>
                  </a:lnTo>
                  <a:lnTo>
                    <a:pt x="811654" y="669721"/>
                  </a:lnTo>
                </a:path>
                <a:path w="1226820" h="913764">
                  <a:moveTo>
                    <a:pt x="969834" y="418293"/>
                  </a:moveTo>
                  <a:lnTo>
                    <a:pt x="1008354" y="441202"/>
                  </a:lnTo>
                  <a:lnTo>
                    <a:pt x="1037551" y="472022"/>
                  </a:lnTo>
                  <a:lnTo>
                    <a:pt x="1055978" y="508702"/>
                  </a:lnTo>
                  <a:lnTo>
                    <a:pt x="1062189" y="549193"/>
                  </a:lnTo>
                </a:path>
                <a:path w="1226820" h="913764">
                  <a:moveTo>
                    <a:pt x="1187681" y="278878"/>
                  </a:moveTo>
                  <a:lnTo>
                    <a:pt x="1179872" y="292660"/>
                  </a:lnTo>
                  <a:lnTo>
                    <a:pt x="1170346" y="305517"/>
                  </a:lnTo>
                  <a:lnTo>
                    <a:pt x="1159206" y="317325"/>
                  </a:lnTo>
                  <a:lnTo>
                    <a:pt x="1146556" y="327961"/>
                  </a:lnTo>
                </a:path>
                <a:path w="1226820" h="913764">
                  <a:moveTo>
                    <a:pt x="1088996" y="96753"/>
                  </a:moveTo>
                  <a:lnTo>
                    <a:pt x="1090566" y="104401"/>
                  </a:lnTo>
                  <a:lnTo>
                    <a:pt x="1091294" y="112163"/>
                  </a:lnTo>
                  <a:lnTo>
                    <a:pt x="1091169" y="119933"/>
                  </a:lnTo>
                </a:path>
                <a:path w="1226820" h="913764">
                  <a:moveTo>
                    <a:pt x="826356" y="69713"/>
                  </a:moveTo>
                  <a:lnTo>
                    <a:pt x="830697" y="61835"/>
                  </a:lnTo>
                  <a:lnTo>
                    <a:pt x="835669" y="54262"/>
                  </a:lnTo>
                  <a:lnTo>
                    <a:pt x="841252" y="47025"/>
                  </a:lnTo>
                  <a:lnTo>
                    <a:pt x="847424" y="40151"/>
                  </a:lnTo>
                </a:path>
                <a:path w="1226820" h="913764">
                  <a:moveTo>
                    <a:pt x="629306" y="83798"/>
                  </a:moveTo>
                  <a:lnTo>
                    <a:pt x="631177" y="77224"/>
                  </a:lnTo>
                  <a:lnTo>
                    <a:pt x="633506" y="70771"/>
                  </a:lnTo>
                  <a:lnTo>
                    <a:pt x="636285" y="64458"/>
                  </a:lnTo>
                  <a:lnTo>
                    <a:pt x="639509" y="58303"/>
                  </a:lnTo>
                </a:path>
                <a:path w="1226820" h="913764">
                  <a:moveTo>
                    <a:pt x="398046" y="92461"/>
                  </a:moveTo>
                  <a:lnTo>
                    <a:pt x="407905" y="97896"/>
                  </a:lnTo>
                  <a:lnTo>
                    <a:pt x="417363" y="103842"/>
                  </a:lnTo>
                  <a:lnTo>
                    <a:pt x="426393" y="110281"/>
                  </a:lnTo>
                  <a:lnTo>
                    <a:pt x="434971" y="117196"/>
                  </a:lnTo>
                </a:path>
                <a:path w="1226820" h="913764">
                  <a:moveTo>
                    <a:pt x="117591" y="286858"/>
                  </a:moveTo>
                  <a:lnTo>
                    <a:pt x="115542" y="280439"/>
                  </a:lnTo>
                  <a:lnTo>
                    <a:pt x="113784" y="273957"/>
                  </a:lnTo>
                  <a:lnTo>
                    <a:pt x="112318" y="267419"/>
                  </a:lnTo>
                  <a:lnTo>
                    <a:pt x="111146" y="260833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0A787-28B1-4C35-B4C7-AE339F8EAC64}"/>
              </a:ext>
            </a:extLst>
          </p:cNvPr>
          <p:cNvSpPr txBox="1"/>
          <p:nvPr/>
        </p:nvSpPr>
        <p:spPr>
          <a:xfrm>
            <a:off x="1104900" y="1420428"/>
            <a:ext cx="9980682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700" indent="-381000">
              <a:lnSpc>
                <a:spcPts val="2875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393065" algn="l"/>
                <a:tab pos="393700" algn="l"/>
              </a:tabLst>
            </a:pP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 type of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artificial intelligence (AI) that imitates the way humans gain certain types of knowledge.</a:t>
            </a:r>
            <a:endParaRPr lang="en-IN" spc="155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700" indent="-381000">
              <a:lnSpc>
                <a:spcPts val="2875"/>
              </a:lnSpc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393065" algn="l"/>
                <a:tab pos="393700" algn="l"/>
              </a:tabLst>
            </a:pPr>
            <a:r>
              <a:rPr lang="en-IN" spc="15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IN" spc="-14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pc="14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representations</a:t>
            </a:r>
            <a:r>
              <a:rPr lang="en-IN" spc="-14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pc="-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</a:t>
            </a:r>
            <a:endParaRPr lang="en-IN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ts val="2395"/>
              </a:lnSpc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lang="en-IN" spc="13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IN" spc="-12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pc="11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IN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lang="en-IN" spc="14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en-IN" spc="-1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pc="15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en-IN" spc="-12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pc="18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IN" spc="-1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pc="14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endParaRPr lang="en-IN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900" lvl="1" indent="-3810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850265" algn="l"/>
                <a:tab pos="850900" algn="l"/>
              </a:tabLst>
            </a:pPr>
            <a:r>
              <a:rPr lang="en-IN" spc="17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en-IN" spc="-1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pc="16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en-IN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object 5">
            <a:extLst>
              <a:ext uri="{FF2B5EF4-FFF2-40B4-BE49-F238E27FC236}">
                <a16:creationId xmlns:a16="http://schemas.microsoft.com/office/drawing/2014/main" id="{E13C9D2A-38B3-4D3B-95C4-906769B0DF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1033" y="3506855"/>
            <a:ext cx="3166859" cy="2370024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3E239B6A-4566-43C0-BCD7-EF4D0ABF88D7}"/>
              </a:ext>
            </a:extLst>
          </p:cNvPr>
          <p:cNvSpPr txBox="1"/>
          <p:nvPr/>
        </p:nvSpPr>
        <p:spPr>
          <a:xfrm>
            <a:off x="6095241" y="5945384"/>
            <a:ext cx="1299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Self-driving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cars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E729C36D-15B7-4295-A640-C14DAE87A5F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644" y="3506855"/>
            <a:ext cx="3166859" cy="2370024"/>
          </a:xfrm>
          <a:prstGeom prst="rect">
            <a:avLst/>
          </a:prstGeom>
        </p:spPr>
      </p:pic>
      <p:sp>
        <p:nvSpPr>
          <p:cNvPr id="20" name="object 8">
            <a:extLst>
              <a:ext uri="{FF2B5EF4-FFF2-40B4-BE49-F238E27FC236}">
                <a16:creationId xmlns:a16="http://schemas.microsoft.com/office/drawing/2014/main" id="{A149D61C-1519-4B4F-9E17-59B759ABA395}"/>
              </a:ext>
            </a:extLst>
          </p:cNvPr>
          <p:cNvSpPr txBox="1"/>
          <p:nvPr/>
        </p:nvSpPr>
        <p:spPr>
          <a:xfrm>
            <a:off x="1411549" y="5876879"/>
            <a:ext cx="18916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/>
                <a:cs typeface="Tahoma"/>
              </a:rPr>
              <a:t>[Goodfellow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et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al.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2014]</a:t>
            </a:r>
            <a:endParaRPr sz="1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341</TotalTime>
  <Words>662</Words>
  <Application>Microsoft Office PowerPoint</Application>
  <PresentationFormat>Widescreen</PresentationFormat>
  <Paragraphs>123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Malgun Gothic</vt:lpstr>
      <vt:lpstr>Aharoni</vt:lpstr>
      <vt:lpstr>Arial</vt:lpstr>
      <vt:lpstr>charter</vt:lpstr>
      <vt:lpstr>Courier New</vt:lpstr>
      <vt:lpstr>Euphemia</vt:lpstr>
      <vt:lpstr>Lucida Sans Unicode</vt:lpstr>
      <vt:lpstr>Plantagenet Cherokee</vt:lpstr>
      <vt:lpstr>Tahoma</vt:lpstr>
      <vt:lpstr>Times New Roman</vt:lpstr>
      <vt:lpstr>Wingdings</vt:lpstr>
      <vt:lpstr>Academic Literature 16x9</vt:lpstr>
      <vt:lpstr>PowerPoint Presentation</vt:lpstr>
      <vt:lpstr>Skin cancer Classification</vt:lpstr>
      <vt:lpstr>Table Of Contents</vt:lpstr>
      <vt:lpstr>Background of the problem</vt:lpstr>
      <vt:lpstr>Scope and Goal</vt:lpstr>
      <vt:lpstr>Challenges </vt:lpstr>
      <vt:lpstr>State-of-the-art</vt:lpstr>
      <vt:lpstr>State-of-the-art hierarchy</vt:lpstr>
      <vt:lpstr>Deep learning motivation</vt:lpstr>
      <vt:lpstr>Supervised Learning</vt:lpstr>
      <vt:lpstr>Why Deep Learning now</vt:lpstr>
      <vt:lpstr>Convolutional Neural Networks</vt:lpstr>
      <vt:lpstr>ConvNets for classification</vt:lpstr>
      <vt:lpstr>PowerPoint Presentation</vt:lpstr>
      <vt:lpstr>Methodology</vt:lpstr>
      <vt:lpstr>Framework</vt:lpstr>
      <vt:lpstr>HAM10000 Dataset</vt:lpstr>
      <vt:lpstr>Model Training</vt:lpstr>
      <vt:lpstr>Training Graphs</vt:lpstr>
      <vt:lpstr>Results</vt:lpstr>
      <vt:lpstr>Classification Images</vt:lpstr>
      <vt:lpstr>Result: Input</vt:lpstr>
      <vt:lpstr>Result: Output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Hamza Mohammed</dc:creator>
  <cp:lastModifiedBy>Hamza Mohammed</cp:lastModifiedBy>
  <cp:revision>25</cp:revision>
  <dcterms:created xsi:type="dcterms:W3CDTF">2021-06-29T07:53:37Z</dcterms:created>
  <dcterms:modified xsi:type="dcterms:W3CDTF">2021-07-01T10:11:16Z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